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334"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4664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02660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8735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08660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00425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yriessw/DataScienceProjects/blob/main/FinalProjects/Capstone/SpaceX%20Falcon9%20Launches%20Prediction%20Part6.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7.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yriessw/DataScienceProjects/blob/main/FinalProjects/Capstone/SpaceX%20Falcon9%20Launches%20Prediction%20Part7.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yriessw/DataScienceProjects/blob/main/FinalProjects/Capstone/SpaceX%20Falcon9%20Launches%20Prediction%20Part1.ipynb"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Tong Jing Ning</a:t>
            </a:r>
          </a:p>
          <a:p>
            <a:r>
              <a:rPr lang="en-US" dirty="0">
                <a:solidFill>
                  <a:schemeClr val="bg2"/>
                </a:solidFill>
                <a:latin typeface="Abadi" panose="020B0604020104020204" pitchFamily="34" charset="0"/>
                <a:ea typeface="SF Pro" pitchFamily="2" charset="0"/>
                <a:cs typeface="SF Pro" pitchFamily="2" charset="0"/>
              </a:rPr>
              <a:t>24/ 09/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145"/>
            <a:ext cx="10515600" cy="4351338"/>
          </a:xfrm>
          <a:prstGeom prst="rect">
            <a:avLst/>
          </a:prstGeom>
        </p:spPr>
        <p:txBody>
          <a:bodyPr/>
          <a:lstStyle/>
          <a:p>
            <a:r>
              <a:rPr lang="en-US" sz="2000" dirty="0">
                <a:solidFill>
                  <a:schemeClr val="accent3">
                    <a:lumMod val="25000"/>
                  </a:schemeClr>
                </a:solidFill>
                <a:latin typeface="Abadi" panose="020B0604020104020204" pitchFamily="34" charset="0"/>
              </a:rPr>
              <a:t>Using Pandas, there are native functions we can use. Using ‘</a:t>
            </a:r>
            <a:r>
              <a:rPr lang="en-US" sz="2000" dirty="0" err="1">
                <a:solidFill>
                  <a:schemeClr val="accent3">
                    <a:lumMod val="25000"/>
                  </a:schemeClr>
                </a:solidFill>
                <a:latin typeface="Abadi" panose="020B0604020104020204" pitchFamily="34" charset="0"/>
              </a:rPr>
              <a:t>isnull</a:t>
            </a:r>
            <a:r>
              <a:rPr lang="en-US" sz="2000" dirty="0">
                <a:solidFill>
                  <a:schemeClr val="accent3">
                    <a:lumMod val="25000"/>
                  </a:schemeClr>
                </a:solidFill>
                <a:latin typeface="Abadi" panose="020B0604020104020204" pitchFamily="34" charset="0"/>
              </a:rPr>
              <a:t>().sum() allow a quick look at which columns contain empty (NULL) values. These were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and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a:t>
            </a:r>
          </a:p>
          <a:p>
            <a:r>
              <a:rPr lang="en-US" sz="2000" dirty="0">
                <a:solidFill>
                  <a:schemeClr val="accent3">
                    <a:lumMod val="25000"/>
                  </a:schemeClr>
                </a:solidFill>
                <a:latin typeface="Abadi" panose="020B0604020104020204" pitchFamily="34" charset="0"/>
              </a:rPr>
              <a:t>From research, we understand that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can be absent during launches, so NULL values are valid.</a:t>
            </a:r>
          </a:p>
          <a:p>
            <a:r>
              <a:rPr lang="en-US" sz="2000" dirty="0"/>
              <a:t>For ‘</a:t>
            </a:r>
            <a:r>
              <a:rPr lang="en-US" sz="2000" dirty="0" err="1"/>
              <a:t>PayloadMass</a:t>
            </a:r>
            <a:r>
              <a:rPr lang="en-US" sz="2000" dirty="0"/>
              <a:t>’, there should not be missing values. Thus, we calculate the mean value of ‘</a:t>
            </a:r>
            <a:r>
              <a:rPr lang="en-US" sz="2000" dirty="0" err="1"/>
              <a:t>PayloadMass</a:t>
            </a:r>
            <a:r>
              <a:rPr lang="en-US" sz="2000" dirty="0"/>
              <a:t>’ and substitute all NULL values with the mean.</a:t>
            </a:r>
          </a:p>
          <a:p>
            <a:r>
              <a:rPr lang="en-US" sz="2000" dirty="0"/>
              <a:t>To identify which features would be useful, we took a look at the number of ‘</a:t>
            </a:r>
            <a:r>
              <a:rPr lang="en-US" sz="2000" dirty="0" err="1"/>
              <a:t>LaunchSites</a:t>
            </a:r>
            <a:r>
              <a:rPr lang="en-US" sz="2000" dirty="0"/>
              <a:t>’ and ‘Orbit’ with </a:t>
            </a:r>
            <a:r>
              <a:rPr lang="en-US" sz="2000" dirty="0" err="1"/>
              <a:t>value_counts</a:t>
            </a:r>
            <a:r>
              <a:rPr lang="en-US" sz="2000" dirty="0"/>
              <a:t>.</a:t>
            </a:r>
          </a:p>
          <a:p>
            <a:r>
              <a:rPr lang="en-US" sz="2000" dirty="0"/>
              <a:t>Finally, the objective is to predict if the SpaceX launch will succeed or fail, which is equivalent to the ‘Outcome’ column. To simplify the target variable for prediction, we will recategorize into binary [0, 1] where 0 = Fail and 1 = Success.</a:t>
            </a:r>
          </a:p>
          <a:p>
            <a:r>
              <a:rPr lang="en-US" sz="2000" dirty="0"/>
              <a:t>All ‘False’ and ‘None’ prefix in ‘Outcome’ tables were used to generate ‘0’ in a new column ‘Class’. Remaining values were filled with ‘1’.</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A8F618ED-2C50-1DC5-AFBF-6EF13490E260}"/>
              </a:ext>
            </a:extLst>
          </p:cNvPr>
          <p:cNvSpPr txBox="1">
            <a:spLocks/>
          </p:cNvSpPr>
          <p:nvPr/>
        </p:nvSpPr>
        <p:spPr>
          <a:xfrm>
            <a:off x="770011" y="5989408"/>
            <a:ext cx="7497295" cy="538164"/>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https://github.com/syriessw/DataScienceProjects/blob/main/FinalProjects/Capstone/SpaceX%20Falcon9%20Launches%20Prediction%20Part3.ipynb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1851" y="1380967"/>
            <a:ext cx="58441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with </a:t>
            </a:r>
            <a:r>
              <a:rPr lang="en-US" sz="2200" dirty="0" err="1">
                <a:solidFill>
                  <a:schemeClr val="accent3">
                    <a:lumMod val="25000"/>
                  </a:schemeClr>
                </a:solidFill>
                <a:latin typeface="Abadi"/>
              </a:rPr>
              <a:t>MatplotLib</a:t>
            </a:r>
            <a:r>
              <a:rPr lang="en-US" sz="2200" dirty="0">
                <a:solidFill>
                  <a:schemeClr val="accent3">
                    <a:lumMod val="25000"/>
                  </a:schemeClr>
                </a:solidFill>
                <a:latin typeface="Abadi"/>
              </a:rPr>
              <a:t> / Seaborn</a:t>
            </a:r>
          </a:p>
          <a:p>
            <a:pPr>
              <a:lnSpc>
                <a:spcPct val="100000"/>
              </a:lnSpc>
              <a:spcBef>
                <a:spcPts val="1400"/>
              </a:spcBef>
            </a:pPr>
            <a:r>
              <a:rPr lang="en-US" sz="2200" dirty="0">
                <a:solidFill>
                  <a:schemeClr val="accent3">
                    <a:lumMod val="25000"/>
                  </a:schemeClr>
                </a:solidFill>
                <a:latin typeface="Abadi"/>
              </a:rPr>
              <a:t>Scatter plots to show relationship between two variables</a:t>
            </a:r>
          </a:p>
          <a:p>
            <a:pPr>
              <a:lnSpc>
                <a:spcPct val="100000"/>
              </a:lnSpc>
              <a:spcBef>
                <a:spcPts val="1400"/>
              </a:spcBef>
            </a:pPr>
            <a:r>
              <a:rPr lang="en-US" sz="2200" dirty="0">
                <a:solidFill>
                  <a:schemeClr val="accent3">
                    <a:lumMod val="25000"/>
                  </a:schemeClr>
                </a:solidFill>
                <a:latin typeface="Abadi"/>
              </a:rPr>
              <a:t>Bar chart to show breakdown of categorical variable</a:t>
            </a:r>
          </a:p>
          <a:p>
            <a:pPr>
              <a:lnSpc>
                <a:spcPct val="100000"/>
              </a:lnSpc>
              <a:spcBef>
                <a:spcPts val="1400"/>
              </a:spcBef>
            </a:pPr>
            <a:r>
              <a:rPr lang="en-US" sz="2200" dirty="0">
                <a:solidFill>
                  <a:schemeClr val="accent3">
                    <a:lumMod val="25000"/>
                  </a:schemeClr>
                </a:solidFill>
                <a:latin typeface="Abadi"/>
              </a:rPr>
              <a:t>Line chart to show trends across time (Year)</a:t>
            </a:r>
          </a:p>
          <a:p>
            <a:pPr lvl="1">
              <a:lnSpc>
                <a:spcPct val="100000"/>
              </a:lnSpc>
              <a:spcBef>
                <a:spcPts val="1400"/>
              </a:spcBef>
            </a:pPr>
            <a:r>
              <a:rPr lang="en-US" sz="1800" dirty="0">
                <a:solidFill>
                  <a:schemeClr val="accent3">
                    <a:lumMod val="25000"/>
                  </a:schemeClr>
                </a:solidFill>
                <a:latin typeface="Abadi"/>
              </a:rPr>
              <a:t>Scatterplot of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Payload</a:t>
            </a:r>
          </a:p>
          <a:p>
            <a:pPr lvl="2">
              <a:lnSpc>
                <a:spcPct val="100000"/>
              </a:lnSpc>
              <a:spcBef>
                <a:spcPts val="1400"/>
              </a:spcBef>
            </a:pPr>
            <a:r>
              <a:rPr lang="en-US" sz="1400" dirty="0">
                <a:solidFill>
                  <a:schemeClr val="accent3">
                    <a:lumMod val="25000"/>
                  </a:schemeClr>
                </a:solidFill>
                <a:latin typeface="Abadi"/>
              </a:rPr>
              <a:t>The chart tells us as Flight number increases, the first stage is more likely to succeed. Similarly, at heavier Payloads, the flights were more successful.</a:t>
            </a:r>
          </a:p>
          <a:p>
            <a:pPr lvl="1">
              <a:lnSpc>
                <a:spcPct val="100000"/>
              </a:lnSpc>
              <a:spcBef>
                <a:spcPts val="1400"/>
              </a:spcBef>
            </a:pPr>
            <a:r>
              <a:rPr lang="en-US" sz="1800" dirty="0">
                <a:solidFill>
                  <a:schemeClr val="accent3">
                    <a:lumMod val="25000"/>
                  </a:schemeClr>
                </a:solidFill>
                <a:latin typeface="Abadi"/>
              </a:rPr>
              <a:t>Scatterplot of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2">
              <a:lnSpc>
                <a:spcPct val="100000"/>
              </a:lnSpc>
              <a:spcBef>
                <a:spcPts val="1400"/>
              </a:spcBef>
            </a:pPr>
            <a:r>
              <a:rPr lang="en-US" sz="1400" dirty="0">
                <a:solidFill>
                  <a:schemeClr val="accent3">
                    <a:lumMod val="25000"/>
                  </a:schemeClr>
                </a:solidFill>
                <a:latin typeface="Abadi"/>
              </a:rPr>
              <a:t>The chart tells us as Flight number increases, the number of successes increases. We can also see that the most successful launch site is KSC LC 39A</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9D0BC01F-6308-2F58-3EAA-3F1AFD5D0615}"/>
              </a:ext>
            </a:extLst>
          </p:cNvPr>
          <p:cNvSpPr txBox="1">
            <a:spLocks/>
          </p:cNvSpPr>
          <p:nvPr/>
        </p:nvSpPr>
        <p:spPr>
          <a:xfrm>
            <a:off x="5921131" y="1380967"/>
            <a:ext cx="584414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1800" dirty="0">
                <a:solidFill>
                  <a:schemeClr val="accent3">
                    <a:lumMod val="25000"/>
                  </a:schemeClr>
                </a:solidFill>
                <a:latin typeface="Abadi"/>
              </a:rPr>
              <a:t>Scatterplot of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endParaRPr lang="en-US" sz="1800" dirty="0">
              <a:solidFill>
                <a:schemeClr val="accent3">
                  <a:lumMod val="25000"/>
                </a:schemeClr>
              </a:solidFill>
              <a:latin typeface="Abadi"/>
            </a:endParaRPr>
          </a:p>
          <a:p>
            <a:pPr lvl="2">
              <a:lnSpc>
                <a:spcPct val="100000"/>
              </a:lnSpc>
              <a:spcBef>
                <a:spcPts val="1400"/>
              </a:spcBef>
            </a:pPr>
            <a:r>
              <a:rPr lang="en-US" sz="1400" dirty="0">
                <a:solidFill>
                  <a:schemeClr val="accent3">
                    <a:lumMod val="25000"/>
                  </a:schemeClr>
                </a:solidFill>
                <a:latin typeface="Abadi"/>
              </a:rPr>
              <a:t>The chart tells us that for VAFB-SLC launch site, no rockets launched for heavy payload mass.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Bar charts on categorical variable (Orbit)</a:t>
            </a:r>
          </a:p>
          <a:p>
            <a:pPr lvl="2">
              <a:lnSpc>
                <a:spcPct val="100000"/>
              </a:lnSpc>
              <a:spcBef>
                <a:spcPts val="1400"/>
              </a:spcBef>
            </a:pPr>
            <a:r>
              <a:rPr lang="en-US" sz="1400" dirty="0">
                <a:solidFill>
                  <a:schemeClr val="accent3">
                    <a:lumMod val="25000"/>
                  </a:schemeClr>
                </a:solidFill>
                <a:latin typeface="Abadi"/>
              </a:rPr>
              <a:t>Highest success rates orbits are – ES-L1, GEO, HEO and SSO.</a:t>
            </a:r>
          </a:p>
          <a:p>
            <a:pPr lvl="1">
              <a:lnSpc>
                <a:spcPct val="100000"/>
              </a:lnSpc>
              <a:spcBef>
                <a:spcPts val="1400"/>
              </a:spcBef>
            </a:pPr>
            <a:r>
              <a:rPr lang="en-US" sz="1800" dirty="0">
                <a:solidFill>
                  <a:schemeClr val="accent3">
                    <a:lumMod val="25000"/>
                  </a:schemeClr>
                </a:solidFill>
                <a:latin typeface="Abadi"/>
              </a:rPr>
              <a:t>Scatterplot of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a:t>
            </a:r>
          </a:p>
          <a:p>
            <a:pPr lvl="2">
              <a:lnSpc>
                <a:spcPct val="100000"/>
              </a:lnSpc>
              <a:spcBef>
                <a:spcPts val="1400"/>
              </a:spcBef>
            </a:pPr>
            <a:r>
              <a:rPr lang="en-US" sz="1400" dirty="0">
                <a:solidFill>
                  <a:schemeClr val="accent3">
                    <a:lumMod val="25000"/>
                  </a:schemeClr>
                </a:solidFill>
                <a:latin typeface="Abadi"/>
              </a:rPr>
              <a:t>In LEO orbit, the success seems to be related to number of flights. In GTO orbit, we cannot see any relationship</a:t>
            </a:r>
          </a:p>
          <a:p>
            <a:pPr lvl="1">
              <a:lnSpc>
                <a:spcPct val="100000"/>
              </a:lnSpc>
              <a:spcBef>
                <a:spcPts val="1400"/>
              </a:spcBef>
            </a:pPr>
            <a:r>
              <a:rPr lang="en-US" sz="1800" dirty="0">
                <a:solidFill>
                  <a:schemeClr val="accent3">
                    <a:lumMod val="25000"/>
                  </a:schemeClr>
                </a:solidFill>
                <a:latin typeface="Abadi"/>
              </a:rPr>
              <a:t>Line chart of Average success rate vs Year</a:t>
            </a:r>
          </a:p>
          <a:p>
            <a:pPr lvl="2">
              <a:lnSpc>
                <a:spcPct val="100000"/>
              </a:lnSpc>
              <a:spcBef>
                <a:spcPts val="1400"/>
              </a:spcBef>
            </a:pPr>
            <a:r>
              <a:rPr lang="en-US" sz="1400" dirty="0">
                <a:solidFill>
                  <a:schemeClr val="accent3">
                    <a:lumMod val="25000"/>
                  </a:schemeClr>
                </a:solidFill>
                <a:latin typeface="Abadi"/>
              </a:rPr>
              <a:t>Show the trend of mean success rate as the year goes. After 2013, the success rate keeps increasing.</a:t>
            </a:r>
          </a:p>
        </p:txBody>
      </p:sp>
      <p:sp>
        <p:nvSpPr>
          <p:cNvPr id="6" name="Text Placeholder 2">
            <a:extLst>
              <a:ext uri="{FF2B5EF4-FFF2-40B4-BE49-F238E27FC236}">
                <a16:creationId xmlns:a16="http://schemas.microsoft.com/office/drawing/2014/main" id="{3369C5EF-23B8-48EF-6140-8DBCE122606B}"/>
              </a:ext>
            </a:extLst>
          </p:cNvPr>
          <p:cNvSpPr txBox="1">
            <a:spLocks/>
          </p:cNvSpPr>
          <p:nvPr/>
        </p:nvSpPr>
        <p:spPr>
          <a:xfrm>
            <a:off x="6256411" y="5796198"/>
            <a:ext cx="4584309" cy="538164"/>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https://github.com/syriessw/DataScienceProjects/blob/main/FinalProjects/Capstone/SpaceX%20Falcon9%20Launches%20Prediction%20Part5.ipynb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a:t>
            </a:r>
            <a:r>
              <a:rPr lang="en-US" dirty="0" err="1">
                <a:solidFill>
                  <a:srgbClr val="0B49CB"/>
                </a:solidFill>
                <a:latin typeface="Abadi"/>
              </a:rPr>
              <a:t>Cont</a:t>
            </a:r>
            <a:r>
              <a:rPr lang="en-US" dirty="0">
                <a:solidFill>
                  <a:srgbClr val="0B49CB"/>
                </a:solidFill>
                <a:latin typeface="Abadi"/>
              </a:rPr>
              <a:t>)</a:t>
            </a:r>
          </a:p>
        </p:txBody>
      </p:sp>
      <p:sp>
        <p:nvSpPr>
          <p:cNvPr id="6" name="Text Placeholder 2">
            <a:extLst>
              <a:ext uri="{FF2B5EF4-FFF2-40B4-BE49-F238E27FC236}">
                <a16:creationId xmlns:a16="http://schemas.microsoft.com/office/drawing/2014/main" id="{3369C5EF-23B8-48EF-6140-8DBCE122606B}"/>
              </a:ext>
            </a:extLst>
          </p:cNvPr>
          <p:cNvSpPr txBox="1">
            <a:spLocks/>
          </p:cNvSpPr>
          <p:nvPr/>
        </p:nvSpPr>
        <p:spPr>
          <a:xfrm>
            <a:off x="8496332" y="4683760"/>
            <a:ext cx="3180080" cy="987267"/>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https://github.com/syriessw/DataScienceProjects/blob/main/FinalProjects/Capstone/SpaceX%20Falcon9%20Launches%20Prediction%20Part5.ipynb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a:p>
            <a:endParaRPr lang="en-US" dirty="0"/>
          </a:p>
        </p:txBody>
      </p:sp>
      <p:pic>
        <p:nvPicPr>
          <p:cNvPr id="8" name="Picture 7">
            <a:extLst>
              <a:ext uri="{FF2B5EF4-FFF2-40B4-BE49-F238E27FC236}">
                <a16:creationId xmlns:a16="http://schemas.microsoft.com/office/drawing/2014/main" id="{509948EF-DFEB-7E30-78CF-BD05F2C234E6}"/>
              </a:ext>
            </a:extLst>
          </p:cNvPr>
          <p:cNvPicPr>
            <a:picLocks noChangeAspect="1"/>
          </p:cNvPicPr>
          <p:nvPr/>
        </p:nvPicPr>
        <p:blipFill>
          <a:blip r:embed="rId4"/>
          <a:stretch>
            <a:fillRect/>
          </a:stretch>
        </p:blipFill>
        <p:spPr>
          <a:xfrm>
            <a:off x="698817" y="1456055"/>
            <a:ext cx="8620125" cy="1771650"/>
          </a:xfrm>
          <a:prstGeom prst="rect">
            <a:avLst/>
          </a:prstGeom>
        </p:spPr>
      </p:pic>
      <p:pic>
        <p:nvPicPr>
          <p:cNvPr id="10" name="Picture 9">
            <a:extLst>
              <a:ext uri="{FF2B5EF4-FFF2-40B4-BE49-F238E27FC236}">
                <a16:creationId xmlns:a16="http://schemas.microsoft.com/office/drawing/2014/main" id="{C2A32F55-9ACD-B7CA-9566-A7D71EE52F73}"/>
              </a:ext>
            </a:extLst>
          </p:cNvPr>
          <p:cNvPicPr>
            <a:picLocks noChangeAspect="1"/>
          </p:cNvPicPr>
          <p:nvPr/>
        </p:nvPicPr>
        <p:blipFill>
          <a:blip r:embed="rId5"/>
          <a:stretch>
            <a:fillRect/>
          </a:stretch>
        </p:blipFill>
        <p:spPr>
          <a:xfrm>
            <a:off x="698817" y="3489817"/>
            <a:ext cx="3430026" cy="2577089"/>
          </a:xfrm>
          <a:prstGeom prst="rect">
            <a:avLst/>
          </a:prstGeom>
        </p:spPr>
      </p:pic>
      <p:pic>
        <p:nvPicPr>
          <p:cNvPr id="12" name="Picture 11">
            <a:extLst>
              <a:ext uri="{FF2B5EF4-FFF2-40B4-BE49-F238E27FC236}">
                <a16:creationId xmlns:a16="http://schemas.microsoft.com/office/drawing/2014/main" id="{525DC4BD-B6B6-5380-EB99-A83C0B957BAB}"/>
              </a:ext>
            </a:extLst>
          </p:cNvPr>
          <p:cNvPicPr>
            <a:picLocks noChangeAspect="1"/>
          </p:cNvPicPr>
          <p:nvPr/>
        </p:nvPicPr>
        <p:blipFill>
          <a:blip r:embed="rId6"/>
          <a:stretch>
            <a:fillRect/>
          </a:stretch>
        </p:blipFill>
        <p:spPr>
          <a:xfrm>
            <a:off x="4495690" y="3489817"/>
            <a:ext cx="3521441" cy="2641081"/>
          </a:xfrm>
          <a:prstGeom prst="rect">
            <a:avLst/>
          </a:prstGeom>
        </p:spPr>
      </p:pic>
    </p:spTree>
    <p:extLst>
      <p:ext uri="{BB962C8B-B14F-4D97-AF65-F5344CB8AC3E}">
        <p14:creationId xmlns:p14="http://schemas.microsoft.com/office/powerpoint/2010/main" val="226417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17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Get all distinct Launch Sites</a:t>
            </a:r>
          </a:p>
          <a:p>
            <a:pPr>
              <a:lnSpc>
                <a:spcPct val="100000"/>
              </a:lnSpc>
              <a:spcBef>
                <a:spcPts val="1400"/>
              </a:spcBef>
            </a:pPr>
            <a:r>
              <a:rPr lang="en-US" sz="1200" dirty="0">
                <a:solidFill>
                  <a:schemeClr val="accent3">
                    <a:lumMod val="25000"/>
                  </a:schemeClr>
                </a:solidFill>
                <a:latin typeface="Abadi"/>
              </a:rPr>
              <a:t>Find 5 launch records beginning with ‘CCA’ as launch site</a:t>
            </a:r>
          </a:p>
          <a:p>
            <a:pPr>
              <a:lnSpc>
                <a:spcPct val="100000"/>
              </a:lnSpc>
              <a:spcBef>
                <a:spcPts val="1400"/>
              </a:spcBef>
            </a:pPr>
            <a:r>
              <a:rPr lang="en-US" sz="1200" dirty="0">
                <a:solidFill>
                  <a:schemeClr val="accent3">
                    <a:lumMod val="25000"/>
                  </a:schemeClr>
                </a:solidFill>
                <a:latin typeface="Abadi" panose="020B0604020104020204" pitchFamily="34" charset="0"/>
              </a:rPr>
              <a:t>Find Total payload carried by boosters by NASA (CRS)</a:t>
            </a:r>
          </a:p>
          <a:p>
            <a:pPr>
              <a:lnSpc>
                <a:spcPct val="100000"/>
              </a:lnSpc>
              <a:spcBef>
                <a:spcPts val="1400"/>
              </a:spcBef>
            </a:pPr>
            <a:r>
              <a:rPr lang="en-US" sz="1200" dirty="0">
                <a:solidFill>
                  <a:schemeClr val="accent3">
                    <a:lumMod val="25000"/>
                  </a:schemeClr>
                </a:solidFill>
                <a:latin typeface="Abadi" panose="020B0604020104020204" pitchFamily="34" charset="0"/>
              </a:rPr>
              <a:t>Find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Find the first successful landing outcome in ground pad</a:t>
            </a:r>
          </a:p>
          <a:p>
            <a:pPr>
              <a:lnSpc>
                <a:spcPct val="100000"/>
              </a:lnSpc>
              <a:spcBef>
                <a:spcPts val="1400"/>
              </a:spcBef>
            </a:pPr>
            <a:r>
              <a:rPr lang="en-US" sz="1200" dirty="0">
                <a:solidFill>
                  <a:schemeClr val="accent3">
                    <a:lumMod val="25000"/>
                  </a:schemeClr>
                </a:solidFill>
                <a:latin typeface="Abadi" panose="020B0604020104020204" pitchFamily="34" charset="0"/>
              </a:rPr>
              <a:t>Find the names of boosters that have successes in drone ship and have payload mass &gt;= 4000 and &lt;= 6000</a:t>
            </a:r>
          </a:p>
          <a:p>
            <a:pPr>
              <a:lnSpc>
                <a:spcPct val="100000"/>
              </a:lnSpc>
              <a:spcBef>
                <a:spcPts val="1400"/>
              </a:spcBef>
            </a:pPr>
            <a:r>
              <a:rPr lang="en-US" sz="1200" dirty="0">
                <a:solidFill>
                  <a:schemeClr val="accent3">
                    <a:lumMod val="25000"/>
                  </a:schemeClr>
                </a:solidFill>
                <a:latin typeface="Abadi" panose="020B0604020104020204" pitchFamily="34" charset="0"/>
              </a:rPr>
              <a:t>List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List name of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that have carried the maximum payload</a:t>
            </a:r>
          </a:p>
          <a:p>
            <a:pPr>
              <a:lnSpc>
                <a:spcPct val="100000"/>
              </a:lnSpc>
              <a:spcBef>
                <a:spcPts val="1400"/>
              </a:spcBef>
            </a:pPr>
            <a:r>
              <a:rPr lang="en-US" sz="1200" dirty="0">
                <a:solidFill>
                  <a:schemeClr val="accent3">
                    <a:lumMod val="25000"/>
                  </a:schemeClr>
                </a:solidFill>
                <a:latin typeface="Abadi" panose="020B0604020104020204" pitchFamily="34" charset="0"/>
              </a:rPr>
              <a:t>List records which will display the month names, failure landing outcomes in drone ship, booster versions, launch site for the months in 2015.</a:t>
            </a:r>
          </a:p>
          <a:p>
            <a:pPr>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 between 2010-06-04 and 2017-03-20 in descending order</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B38C2B12-8994-612A-BB93-D5973E9015AA}"/>
              </a:ext>
            </a:extLst>
          </p:cNvPr>
          <p:cNvSpPr txBox="1">
            <a:spLocks/>
          </p:cNvSpPr>
          <p:nvPr/>
        </p:nvSpPr>
        <p:spPr>
          <a:xfrm>
            <a:off x="770011" y="5445710"/>
            <a:ext cx="3180080" cy="987267"/>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https://github.com/syriessw/DataScienceProjects/blob/main/FinalProjects/Capstone/SpaceX%20Falcon9%20Launches%20Prediction%20Part4.ipynb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6581"/>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In order to identify the launch sites, a marker popup and circle was created at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Further markers in a marker cluster was added for all flights taken, with color red to represent failure, and green to represent success. These would be clustered around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There are also additional markers added for the geographical features (coastline, railway, highway and nearest city) to the CCAFS SLC-40 launch site. A line is drawn from each feature to the launch site to show the absolute distance to the point. This helps us to explain if there is any rationale behind the location of the launch sites. We determine that launch sites must be far away from city, but near enough to railway, coastline and highway.</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95DF88A-A936-6FC9-3243-0E51F81EF292}"/>
              </a:ext>
            </a:extLst>
          </p:cNvPr>
          <p:cNvSpPr txBox="1">
            <a:spLocks/>
          </p:cNvSpPr>
          <p:nvPr/>
        </p:nvSpPr>
        <p:spPr>
          <a:xfrm>
            <a:off x="851290" y="5744010"/>
            <a:ext cx="7703429" cy="98726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4"/>
              </a:rPr>
              <a:t>https://github.com/syriessw/DataScienceProjects/blob/main/FinalProjects/Capstone/SpaceX%20Falcon9%20Launches%20Prediction%20Part6.ipynb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contains an interactable dropdown for options of All launch sites or a specific one, and a slider for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is a pie chart to showcase: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launches of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Distribution of launches (success and failure) of each site (determined by drop down)</a:t>
            </a:r>
          </a:p>
          <a:p>
            <a:pPr>
              <a:lnSpc>
                <a:spcPct val="100000"/>
              </a:lnSpc>
              <a:spcBef>
                <a:spcPts val="1400"/>
              </a:spcBef>
            </a:pPr>
            <a:r>
              <a:rPr lang="en-US" sz="1800" dirty="0">
                <a:solidFill>
                  <a:schemeClr val="accent3">
                    <a:lumMod val="25000"/>
                  </a:schemeClr>
                </a:solidFill>
                <a:latin typeface="Abadi" panose="020B0604020104020204" pitchFamily="34" charset="0"/>
              </a:rPr>
              <a:t>There is a scatter plot to showcase:</a:t>
            </a:r>
          </a:p>
          <a:p>
            <a:pPr lvl="1">
              <a:lnSpc>
                <a:spcPct val="100000"/>
              </a:lnSpc>
              <a:spcBef>
                <a:spcPts val="1400"/>
              </a:spcBef>
            </a:pPr>
            <a:r>
              <a:rPr lang="en-US" sz="1400" dirty="0">
                <a:solidFill>
                  <a:schemeClr val="accent3">
                    <a:lumMod val="25000"/>
                  </a:schemeClr>
                </a:solidFill>
                <a:latin typeface="Abadi" panose="020B0604020104020204" pitchFamily="34" charset="0"/>
              </a:rPr>
              <a:t>Launches (Class) vs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by Booster Version category (filterable by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The pie chart tells us which site has the largest successes and which sites has the highest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From the scatter plot, we can find out which payload range has the highest / lowest success, which booster version has the highest success rates and what range of payload affects the success rate.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292D2BFE-7DEA-6DC1-059A-03F1CE1343B5}"/>
              </a:ext>
            </a:extLst>
          </p:cNvPr>
          <p:cNvSpPr txBox="1">
            <a:spLocks/>
          </p:cNvSpPr>
          <p:nvPr/>
        </p:nvSpPr>
        <p:spPr>
          <a:xfrm>
            <a:off x="851290" y="5744010"/>
            <a:ext cx="7703429" cy="9872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https://github.com/syriessw/DataScienceProjects/blob/main/FinalProjects/Capstone/spacex_dash_app.py</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920"/>
            <a:ext cx="10182470" cy="5035291"/>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identifying the features, we being the analysis phase. We start off by declaring the </a:t>
            </a:r>
            <a:r>
              <a:rPr lang="en-US" sz="2200" dirty="0" err="1">
                <a:solidFill>
                  <a:schemeClr val="accent3">
                    <a:lumMod val="25000"/>
                  </a:schemeClr>
                </a:solidFill>
                <a:latin typeface="Abadi" panose="020B0604020104020204" pitchFamily="34" charset="0"/>
              </a:rPr>
              <a:t>dependant</a:t>
            </a:r>
            <a:r>
              <a:rPr lang="en-US" sz="2200" dirty="0">
                <a:solidFill>
                  <a:schemeClr val="accent3">
                    <a:lumMod val="25000"/>
                  </a:schemeClr>
                </a:solidFill>
                <a:latin typeface="Abadi" panose="020B0604020104020204" pitchFamily="34" charset="0"/>
              </a:rPr>
              <a:t> variables (X) and the target variable (Y). We will utilize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machine learning library for the models.</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function to split the dataset into training and test samples. We retain 20% of dataset for testing.</a:t>
            </a:r>
          </a:p>
          <a:p>
            <a:pPr>
              <a:lnSpc>
                <a:spcPct val="100000"/>
              </a:lnSpc>
              <a:spcBef>
                <a:spcPts val="1400"/>
              </a:spcBef>
            </a:pPr>
            <a:r>
              <a:rPr lang="en-US" sz="2200" dirty="0">
                <a:solidFill>
                  <a:schemeClr val="accent3">
                    <a:lumMod val="25000"/>
                  </a:schemeClr>
                </a:solidFill>
                <a:latin typeface="Abadi" panose="020B0604020104020204" pitchFamily="34" charset="0"/>
              </a:rPr>
              <a:t>Identify the classification models for training and evaluating</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Identify the parameters to implement to search for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For each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use </a:t>
            </a:r>
            <a:r>
              <a:rPr lang="en-US" sz="1800" dirty="0" err="1">
                <a:solidFill>
                  <a:schemeClr val="accent3">
                    <a:lumMod val="25000"/>
                  </a:schemeClr>
                </a:solidFill>
                <a:latin typeface="Abadi" panose="020B0604020104020204" pitchFamily="34" charset="0"/>
              </a:rPr>
              <a:t>GridSearch</a:t>
            </a:r>
            <a:r>
              <a:rPr lang="en-US" sz="1800" dirty="0">
                <a:solidFill>
                  <a:schemeClr val="accent3">
                    <a:lumMod val="25000"/>
                  </a:schemeClr>
                </a:solidFill>
                <a:latin typeface="Abadi" panose="020B0604020104020204" pitchFamily="34" charset="0"/>
              </a:rPr>
              <a:t> to find the best hyperparameters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Fit best parameters model with training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Predict </a:t>
            </a:r>
            <a:r>
              <a:rPr lang="en-US" sz="1800" dirty="0" err="1">
                <a:solidFill>
                  <a:schemeClr val="accent3">
                    <a:lumMod val="25000"/>
                  </a:schemeClr>
                </a:solidFill>
                <a:latin typeface="Abadi" panose="020B0604020104020204" pitchFamily="34" charset="0"/>
              </a:rPr>
              <a:t>yhat</a:t>
            </a:r>
            <a:r>
              <a:rPr lang="en-US" sz="1800" dirty="0">
                <a:solidFill>
                  <a:schemeClr val="accent3">
                    <a:lumMod val="25000"/>
                  </a:schemeClr>
                </a:solidFill>
                <a:latin typeface="Abadi" panose="020B0604020104020204" pitchFamily="34" charset="0"/>
              </a:rPr>
              <a:t> variable with best model</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accuracy, and observe the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Compare the accuracy and confusion matrix of all models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1CD0459C-752B-9FDC-46AE-58F2271719F9}"/>
              </a:ext>
            </a:extLst>
          </p:cNvPr>
          <p:cNvSpPr txBox="1">
            <a:spLocks/>
          </p:cNvSpPr>
          <p:nvPr/>
        </p:nvSpPr>
        <p:spPr>
          <a:xfrm>
            <a:off x="7985760" y="5632250"/>
            <a:ext cx="2214879" cy="987267"/>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https://github.com/syriessw/DataScienceProjects/blob/main/FinalProjects/Capstone/SpaceX%20Falcon9%20Launches%20Prediction%20Part7.ipynb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
        <p:nvSpPr>
          <p:cNvPr id="2" name="Rectangle: Rounded Corners 1">
            <a:extLst>
              <a:ext uri="{FF2B5EF4-FFF2-40B4-BE49-F238E27FC236}">
                <a16:creationId xmlns:a16="http://schemas.microsoft.com/office/drawing/2014/main" id="{69050E7D-6912-FFB5-E2A7-43FF052BFA55}"/>
              </a:ext>
            </a:extLst>
          </p:cNvPr>
          <p:cNvSpPr/>
          <p:nvPr/>
        </p:nvSpPr>
        <p:spPr>
          <a:xfrm>
            <a:off x="765218" y="1787454"/>
            <a:ext cx="1077106" cy="7119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Load dataset</a:t>
            </a:r>
            <a:endParaRPr lang="en-SG" sz="1400" dirty="0"/>
          </a:p>
        </p:txBody>
      </p:sp>
      <p:sp>
        <p:nvSpPr>
          <p:cNvPr id="6" name="Rectangle: Rounded Corners 5">
            <a:extLst>
              <a:ext uri="{FF2B5EF4-FFF2-40B4-BE49-F238E27FC236}">
                <a16:creationId xmlns:a16="http://schemas.microsoft.com/office/drawing/2014/main" id="{9ECB5B50-8B7F-F095-84E7-CB4C963450BD}"/>
              </a:ext>
            </a:extLst>
          </p:cNvPr>
          <p:cNvSpPr/>
          <p:nvPr/>
        </p:nvSpPr>
        <p:spPr>
          <a:xfrm>
            <a:off x="2319698" y="1787454"/>
            <a:ext cx="1077106" cy="7119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features X, Y</a:t>
            </a:r>
            <a:endParaRPr lang="en-SG" sz="1400" dirty="0"/>
          </a:p>
        </p:txBody>
      </p:sp>
      <p:sp>
        <p:nvSpPr>
          <p:cNvPr id="7" name="Rectangle: Rounded Corners 6">
            <a:extLst>
              <a:ext uri="{FF2B5EF4-FFF2-40B4-BE49-F238E27FC236}">
                <a16:creationId xmlns:a16="http://schemas.microsoft.com/office/drawing/2014/main" id="{870EE402-BF3D-D2A8-C9EB-BDCA6657CEF4}"/>
              </a:ext>
            </a:extLst>
          </p:cNvPr>
          <p:cNvSpPr/>
          <p:nvPr/>
        </p:nvSpPr>
        <p:spPr>
          <a:xfrm>
            <a:off x="3874178" y="1787454"/>
            <a:ext cx="1077106" cy="7119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Train_test_split</a:t>
            </a:r>
            <a:endParaRPr lang="en-SG" sz="1400" dirty="0"/>
          </a:p>
        </p:txBody>
      </p:sp>
      <p:sp>
        <p:nvSpPr>
          <p:cNvPr id="9" name="Diamond 8">
            <a:extLst>
              <a:ext uri="{FF2B5EF4-FFF2-40B4-BE49-F238E27FC236}">
                <a16:creationId xmlns:a16="http://schemas.microsoft.com/office/drawing/2014/main" id="{F65A9243-3F70-93A6-3633-228D65A94573}"/>
              </a:ext>
            </a:extLst>
          </p:cNvPr>
          <p:cNvSpPr/>
          <p:nvPr/>
        </p:nvSpPr>
        <p:spPr>
          <a:xfrm>
            <a:off x="5283200" y="1645919"/>
            <a:ext cx="2218424" cy="1178561"/>
          </a:xfrm>
          <a:prstGeom prst="diamond">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Is there a classification model?</a:t>
            </a:r>
            <a:endParaRPr lang="en-SG" sz="1400" dirty="0"/>
          </a:p>
        </p:txBody>
      </p:sp>
      <p:sp>
        <p:nvSpPr>
          <p:cNvPr id="11" name="Rectangle: Rounded Corners 10">
            <a:extLst>
              <a:ext uri="{FF2B5EF4-FFF2-40B4-BE49-F238E27FC236}">
                <a16:creationId xmlns:a16="http://schemas.microsoft.com/office/drawing/2014/main" id="{2B3191A1-2C6A-BF70-8510-8B41FF0A6097}"/>
              </a:ext>
            </a:extLst>
          </p:cNvPr>
          <p:cNvSpPr/>
          <p:nvPr/>
        </p:nvSpPr>
        <p:spPr>
          <a:xfrm>
            <a:off x="8242832" y="1792534"/>
            <a:ext cx="1592048" cy="7119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Identify set of parameters</a:t>
            </a:r>
            <a:endParaRPr lang="en-SG" sz="1400" dirty="0"/>
          </a:p>
        </p:txBody>
      </p:sp>
      <p:sp>
        <p:nvSpPr>
          <p:cNvPr id="12" name="Rectangle: Rounded Corners 11">
            <a:extLst>
              <a:ext uri="{FF2B5EF4-FFF2-40B4-BE49-F238E27FC236}">
                <a16:creationId xmlns:a16="http://schemas.microsoft.com/office/drawing/2014/main" id="{45B8A6ED-4E8C-BCC6-4038-60503EDFA535}"/>
              </a:ext>
            </a:extLst>
          </p:cNvPr>
          <p:cNvSpPr/>
          <p:nvPr/>
        </p:nvSpPr>
        <p:spPr>
          <a:xfrm>
            <a:off x="8242832" y="2687647"/>
            <a:ext cx="1592048" cy="7119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Declare model variable</a:t>
            </a:r>
            <a:endParaRPr lang="en-SG" sz="1400" dirty="0"/>
          </a:p>
        </p:txBody>
      </p:sp>
      <p:sp>
        <p:nvSpPr>
          <p:cNvPr id="13" name="Rectangle: Rounded Corners 12">
            <a:extLst>
              <a:ext uri="{FF2B5EF4-FFF2-40B4-BE49-F238E27FC236}">
                <a16:creationId xmlns:a16="http://schemas.microsoft.com/office/drawing/2014/main" id="{28D45A58-DC34-43EA-9F64-B075BDC3ACB3}"/>
              </a:ext>
            </a:extLst>
          </p:cNvPr>
          <p:cNvSpPr/>
          <p:nvPr/>
        </p:nvSpPr>
        <p:spPr>
          <a:xfrm>
            <a:off x="7998992" y="3560380"/>
            <a:ext cx="2100048" cy="8029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Declare </a:t>
            </a:r>
            <a:r>
              <a:rPr lang="en-US" sz="1400" dirty="0" err="1"/>
              <a:t>GridSearchCV</a:t>
            </a:r>
            <a:r>
              <a:rPr lang="en-US" sz="1400" dirty="0"/>
              <a:t> with model, parameters and Fold = 10</a:t>
            </a:r>
            <a:endParaRPr lang="en-SG" sz="1400" dirty="0"/>
          </a:p>
        </p:txBody>
      </p:sp>
      <p:sp>
        <p:nvSpPr>
          <p:cNvPr id="14" name="Rectangle: Rounded Corners 13">
            <a:extLst>
              <a:ext uri="{FF2B5EF4-FFF2-40B4-BE49-F238E27FC236}">
                <a16:creationId xmlns:a16="http://schemas.microsoft.com/office/drawing/2014/main" id="{E0DF3CA9-2036-A059-C7BC-7535CE3E95CC}"/>
              </a:ext>
            </a:extLst>
          </p:cNvPr>
          <p:cNvSpPr/>
          <p:nvPr/>
        </p:nvSpPr>
        <p:spPr>
          <a:xfrm>
            <a:off x="8252992" y="4581448"/>
            <a:ext cx="1592048" cy="48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Fit model</a:t>
            </a:r>
            <a:endParaRPr lang="en-SG" sz="1400" dirty="0"/>
          </a:p>
        </p:txBody>
      </p:sp>
      <p:sp>
        <p:nvSpPr>
          <p:cNvPr id="15" name="Rectangle: Rounded Corners 14">
            <a:extLst>
              <a:ext uri="{FF2B5EF4-FFF2-40B4-BE49-F238E27FC236}">
                <a16:creationId xmlns:a16="http://schemas.microsoft.com/office/drawing/2014/main" id="{7D898520-D8B5-C3C2-C748-A4E02FD25682}"/>
              </a:ext>
            </a:extLst>
          </p:cNvPr>
          <p:cNvSpPr/>
          <p:nvPr/>
        </p:nvSpPr>
        <p:spPr>
          <a:xfrm>
            <a:off x="8242832" y="5292649"/>
            <a:ext cx="1592048" cy="48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Calculate accuracy with score</a:t>
            </a:r>
            <a:endParaRPr lang="en-SG" sz="1400" dirty="0"/>
          </a:p>
        </p:txBody>
      </p:sp>
      <p:sp>
        <p:nvSpPr>
          <p:cNvPr id="16" name="Rectangle: Rounded Corners 15">
            <a:extLst>
              <a:ext uri="{FF2B5EF4-FFF2-40B4-BE49-F238E27FC236}">
                <a16:creationId xmlns:a16="http://schemas.microsoft.com/office/drawing/2014/main" id="{21FFD586-089C-5017-069C-5BD5BD686ED5}"/>
              </a:ext>
            </a:extLst>
          </p:cNvPr>
          <p:cNvSpPr/>
          <p:nvPr/>
        </p:nvSpPr>
        <p:spPr>
          <a:xfrm>
            <a:off x="8252992" y="5961521"/>
            <a:ext cx="1592048" cy="48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Plot confusion matrix</a:t>
            </a:r>
            <a:endParaRPr lang="en-SG" sz="1400" dirty="0"/>
          </a:p>
        </p:txBody>
      </p:sp>
      <p:sp>
        <p:nvSpPr>
          <p:cNvPr id="17" name="Rectangle: Rounded Corners 16">
            <a:extLst>
              <a:ext uri="{FF2B5EF4-FFF2-40B4-BE49-F238E27FC236}">
                <a16:creationId xmlns:a16="http://schemas.microsoft.com/office/drawing/2014/main" id="{8DE10B2C-E516-E0F8-B2D2-3C0FC4802477}"/>
              </a:ext>
            </a:extLst>
          </p:cNvPr>
          <p:cNvSpPr/>
          <p:nvPr/>
        </p:nvSpPr>
        <p:spPr>
          <a:xfrm>
            <a:off x="5596388" y="3486186"/>
            <a:ext cx="1592048" cy="48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Compare accuracy score</a:t>
            </a:r>
            <a:endParaRPr lang="en-SG" sz="1400" dirty="0"/>
          </a:p>
        </p:txBody>
      </p:sp>
      <p:cxnSp>
        <p:nvCxnSpPr>
          <p:cNvPr id="19" name="Straight Arrow Connector 18">
            <a:extLst>
              <a:ext uri="{FF2B5EF4-FFF2-40B4-BE49-F238E27FC236}">
                <a16:creationId xmlns:a16="http://schemas.microsoft.com/office/drawing/2014/main" id="{4F97D3E5-06E2-4909-B1CE-60E2A6DC5403}"/>
              </a:ext>
            </a:extLst>
          </p:cNvPr>
          <p:cNvCxnSpPr>
            <a:stCxn id="2" idx="3"/>
            <a:endCxn id="6" idx="1"/>
          </p:cNvCxnSpPr>
          <p:nvPr/>
        </p:nvCxnSpPr>
        <p:spPr>
          <a:xfrm>
            <a:off x="1842324" y="2143407"/>
            <a:ext cx="4773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C25F4D-E9D6-17BD-AA08-BD1993EA6B9E}"/>
              </a:ext>
            </a:extLst>
          </p:cNvPr>
          <p:cNvCxnSpPr>
            <a:cxnSpLocks/>
            <a:stCxn id="6" idx="3"/>
            <a:endCxn id="7" idx="1"/>
          </p:cNvCxnSpPr>
          <p:nvPr/>
        </p:nvCxnSpPr>
        <p:spPr>
          <a:xfrm>
            <a:off x="3396804" y="2143407"/>
            <a:ext cx="4773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44E91B-672E-5FA9-D428-B0D01AA98B56}"/>
              </a:ext>
            </a:extLst>
          </p:cNvPr>
          <p:cNvCxnSpPr>
            <a:cxnSpLocks/>
            <a:stCxn id="7" idx="3"/>
            <a:endCxn id="9" idx="1"/>
          </p:cNvCxnSpPr>
          <p:nvPr/>
        </p:nvCxnSpPr>
        <p:spPr>
          <a:xfrm>
            <a:off x="4951284" y="2143407"/>
            <a:ext cx="331916" cy="91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634484-2E22-8E64-E059-27B85671C29D}"/>
              </a:ext>
            </a:extLst>
          </p:cNvPr>
          <p:cNvCxnSpPr>
            <a:cxnSpLocks/>
            <a:stCxn id="9" idx="3"/>
            <a:endCxn id="11" idx="1"/>
          </p:cNvCxnSpPr>
          <p:nvPr/>
        </p:nvCxnSpPr>
        <p:spPr>
          <a:xfrm flipV="1">
            <a:off x="7501624" y="2148487"/>
            <a:ext cx="741208" cy="86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046A78-ED97-F0B6-8B22-C9E1F37C3E52}"/>
              </a:ext>
            </a:extLst>
          </p:cNvPr>
          <p:cNvCxnSpPr>
            <a:cxnSpLocks/>
            <a:stCxn id="11" idx="2"/>
            <a:endCxn id="12" idx="0"/>
          </p:cNvCxnSpPr>
          <p:nvPr/>
        </p:nvCxnSpPr>
        <p:spPr>
          <a:xfrm>
            <a:off x="9038856" y="2504440"/>
            <a:ext cx="0" cy="183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0C4E12-6C73-B990-9922-03B2E08C25A1}"/>
              </a:ext>
            </a:extLst>
          </p:cNvPr>
          <p:cNvCxnSpPr>
            <a:cxnSpLocks/>
            <a:stCxn id="12" idx="2"/>
            <a:endCxn id="13" idx="0"/>
          </p:cNvCxnSpPr>
          <p:nvPr/>
        </p:nvCxnSpPr>
        <p:spPr>
          <a:xfrm>
            <a:off x="9038856" y="3399553"/>
            <a:ext cx="10160" cy="160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1371E40-C501-3165-A415-1BACC10AB963}"/>
              </a:ext>
            </a:extLst>
          </p:cNvPr>
          <p:cNvCxnSpPr>
            <a:cxnSpLocks/>
            <a:stCxn id="13" idx="2"/>
            <a:endCxn id="14" idx="0"/>
          </p:cNvCxnSpPr>
          <p:nvPr/>
        </p:nvCxnSpPr>
        <p:spPr>
          <a:xfrm>
            <a:off x="9049016" y="4363367"/>
            <a:ext cx="0" cy="218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05A4A19-1BBB-A9A2-E858-9E21294EE145}"/>
              </a:ext>
            </a:extLst>
          </p:cNvPr>
          <p:cNvCxnSpPr>
            <a:cxnSpLocks/>
            <a:stCxn id="14" idx="2"/>
            <a:endCxn id="15" idx="0"/>
          </p:cNvCxnSpPr>
          <p:nvPr/>
        </p:nvCxnSpPr>
        <p:spPr>
          <a:xfrm flipH="1">
            <a:off x="9038856" y="5064408"/>
            <a:ext cx="10160" cy="228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DEC72E-079A-1E41-4068-60E14B96C4DD}"/>
              </a:ext>
            </a:extLst>
          </p:cNvPr>
          <p:cNvCxnSpPr>
            <a:cxnSpLocks/>
            <a:stCxn id="15" idx="2"/>
            <a:endCxn id="16" idx="0"/>
          </p:cNvCxnSpPr>
          <p:nvPr/>
        </p:nvCxnSpPr>
        <p:spPr>
          <a:xfrm>
            <a:off x="9038856" y="5775609"/>
            <a:ext cx="10160" cy="185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CDDA74-E125-4757-A790-3F9D1E675543}"/>
              </a:ext>
            </a:extLst>
          </p:cNvPr>
          <p:cNvCxnSpPr>
            <a:cxnSpLocks/>
            <a:stCxn id="9" idx="2"/>
            <a:endCxn id="17" idx="0"/>
          </p:cNvCxnSpPr>
          <p:nvPr/>
        </p:nvCxnSpPr>
        <p:spPr>
          <a:xfrm>
            <a:off x="6392412" y="2824480"/>
            <a:ext cx="0" cy="661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B468C29-D47B-24FF-A3A7-94F7F0117827}"/>
              </a:ext>
            </a:extLst>
          </p:cNvPr>
          <p:cNvCxnSpPr>
            <a:stCxn id="16" idx="2"/>
            <a:endCxn id="9" idx="0"/>
          </p:cNvCxnSpPr>
          <p:nvPr/>
        </p:nvCxnSpPr>
        <p:spPr>
          <a:xfrm rot="5400000" flipH="1">
            <a:off x="5321433" y="2716898"/>
            <a:ext cx="4798562" cy="2656604"/>
          </a:xfrm>
          <a:prstGeom prst="bentConnector5">
            <a:avLst>
              <a:gd name="adj1" fmla="val -4764"/>
              <a:gd name="adj2" fmla="val -66039"/>
              <a:gd name="adj3" fmla="val 10476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69739E4B-0959-94CE-C0B8-08513D28C62A}"/>
              </a:ext>
            </a:extLst>
          </p:cNvPr>
          <p:cNvSpPr/>
          <p:nvPr/>
        </p:nvSpPr>
        <p:spPr>
          <a:xfrm>
            <a:off x="3566338" y="3478913"/>
            <a:ext cx="1592048" cy="48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Draw conclusion</a:t>
            </a:r>
            <a:endParaRPr lang="en-SG" sz="1400" dirty="0"/>
          </a:p>
        </p:txBody>
      </p:sp>
      <p:cxnSp>
        <p:nvCxnSpPr>
          <p:cNvPr id="55" name="Straight Arrow Connector 54">
            <a:extLst>
              <a:ext uri="{FF2B5EF4-FFF2-40B4-BE49-F238E27FC236}">
                <a16:creationId xmlns:a16="http://schemas.microsoft.com/office/drawing/2014/main" id="{9F66B8C4-27DE-2A0B-32CF-A3CD9B6CE5B1}"/>
              </a:ext>
            </a:extLst>
          </p:cNvPr>
          <p:cNvCxnSpPr>
            <a:cxnSpLocks/>
            <a:stCxn id="17" idx="1"/>
            <a:endCxn id="54" idx="3"/>
          </p:cNvCxnSpPr>
          <p:nvPr/>
        </p:nvCxnSpPr>
        <p:spPr>
          <a:xfrm flipH="1" flipV="1">
            <a:off x="5158386" y="3720393"/>
            <a:ext cx="438002" cy="7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4F03AEE-9288-9431-8E15-DA2C47E36851}"/>
              </a:ext>
            </a:extLst>
          </p:cNvPr>
          <p:cNvSpPr txBox="1"/>
          <p:nvPr/>
        </p:nvSpPr>
        <p:spPr>
          <a:xfrm>
            <a:off x="7599330" y="1820478"/>
            <a:ext cx="653662" cy="307777"/>
          </a:xfrm>
          <a:prstGeom prst="rect">
            <a:avLst/>
          </a:prstGeom>
          <a:noFill/>
        </p:spPr>
        <p:txBody>
          <a:bodyPr wrap="square" rtlCol="0">
            <a:spAutoFit/>
          </a:bodyPr>
          <a:lstStyle/>
          <a:p>
            <a:r>
              <a:rPr lang="en-US" sz="1400" dirty="0"/>
              <a:t>Yes</a:t>
            </a:r>
            <a:endParaRPr lang="en-SG" sz="1400" dirty="0"/>
          </a:p>
        </p:txBody>
      </p:sp>
      <p:sp>
        <p:nvSpPr>
          <p:cNvPr id="59" name="TextBox 58">
            <a:extLst>
              <a:ext uri="{FF2B5EF4-FFF2-40B4-BE49-F238E27FC236}">
                <a16:creationId xmlns:a16="http://schemas.microsoft.com/office/drawing/2014/main" id="{D847984A-4F45-73C4-CBE2-853547630107}"/>
              </a:ext>
            </a:extLst>
          </p:cNvPr>
          <p:cNvSpPr txBox="1"/>
          <p:nvPr/>
        </p:nvSpPr>
        <p:spPr>
          <a:xfrm>
            <a:off x="5970849" y="2961905"/>
            <a:ext cx="653662" cy="307777"/>
          </a:xfrm>
          <a:prstGeom prst="rect">
            <a:avLst/>
          </a:prstGeom>
          <a:noFill/>
        </p:spPr>
        <p:txBody>
          <a:bodyPr wrap="square" rtlCol="0">
            <a:spAutoFit/>
          </a:bodyPr>
          <a:lstStyle/>
          <a:p>
            <a:r>
              <a:rPr lang="en-US" sz="1400" dirty="0"/>
              <a:t>No</a:t>
            </a:r>
            <a:endParaRPr lang="en-SG" sz="1400" dirty="0"/>
          </a:p>
        </p:txBody>
      </p:sp>
      <p:sp>
        <p:nvSpPr>
          <p:cNvPr id="60" name="Text Placeholder 2">
            <a:extLst>
              <a:ext uri="{FF2B5EF4-FFF2-40B4-BE49-F238E27FC236}">
                <a16:creationId xmlns:a16="http://schemas.microsoft.com/office/drawing/2014/main" id="{1AC8FD1C-803B-4CF7-527F-FA44D49711E4}"/>
              </a:ext>
            </a:extLst>
          </p:cNvPr>
          <p:cNvSpPr txBox="1">
            <a:spLocks/>
          </p:cNvSpPr>
          <p:nvPr/>
        </p:nvSpPr>
        <p:spPr>
          <a:xfrm>
            <a:off x="436880" y="5632250"/>
            <a:ext cx="2214879" cy="987267"/>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hlinkClick r:id="rId3"/>
              </a:rPr>
              <a:t>https://github.com/syriessw/DataScienceProjects/blob/main/FinalProjects/Capstone/SpaceX%20Falcon9%20Launches%20Prediction%20Part7.ipynb</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p>
        </p:txBody>
      </p:sp>
    </p:spTree>
    <p:extLst>
      <p:ext uri="{BB962C8B-B14F-4D97-AF65-F5344CB8AC3E}">
        <p14:creationId xmlns:p14="http://schemas.microsoft.com/office/powerpoint/2010/main" val="1380123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76075" cy="363842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EDA we found that:</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relationship between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LaunchSites</a:t>
            </a:r>
            <a:r>
              <a:rPr lang="en-US" sz="1800" dirty="0">
                <a:solidFill>
                  <a:schemeClr val="accent3">
                    <a:lumMod val="25000"/>
                  </a:schemeClr>
                </a:solidFill>
                <a:latin typeface="Abadi" panose="020B0604020104020204" pitchFamily="34" charset="0"/>
              </a:rPr>
              <a:t> and Orbit</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of the launches started going up after 2013.</a:t>
            </a:r>
          </a:p>
          <a:p>
            <a:pPr>
              <a:lnSpc>
                <a:spcPct val="100000"/>
              </a:lnSpc>
              <a:spcBef>
                <a:spcPts val="1400"/>
              </a:spcBef>
            </a:pPr>
            <a:r>
              <a:rPr lang="en-US" sz="2200" dirty="0">
                <a:solidFill>
                  <a:schemeClr val="accent3">
                    <a:lumMod val="25000"/>
                  </a:schemeClr>
                </a:solidFill>
                <a:latin typeface="Abadi" panose="020B0604020104020204" pitchFamily="34" charset="0"/>
              </a:rPr>
              <a:t>From the Interactive Folium map, we found that:</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have to be close to coastline, railway and highway, but far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From the Interactive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we found that:</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successful launch site is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highest success rate launch site is 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The heavier the payload, the more the number of successes</a:t>
            </a:r>
          </a:p>
          <a:p>
            <a:pPr>
              <a:lnSpc>
                <a:spcPct val="100000"/>
              </a:lnSpc>
              <a:spcBef>
                <a:spcPts val="1400"/>
              </a:spcBef>
            </a:pPr>
            <a:r>
              <a:rPr lang="en-US" sz="2200" dirty="0">
                <a:solidFill>
                  <a:schemeClr val="accent3">
                    <a:lumMod val="25000"/>
                  </a:schemeClr>
                </a:solidFill>
                <a:latin typeface="Abadi" panose="020B0604020104020204" pitchFamily="34" charset="0"/>
              </a:rPr>
              <a:t>From our evaluation of the different classification algorithm:</a:t>
            </a:r>
          </a:p>
          <a:p>
            <a:pPr lvl="1">
              <a:lnSpc>
                <a:spcPct val="100000"/>
              </a:lnSpc>
              <a:spcBef>
                <a:spcPts val="1400"/>
              </a:spcBef>
            </a:pPr>
            <a:r>
              <a:rPr lang="en-US" sz="1800" dirty="0">
                <a:solidFill>
                  <a:schemeClr val="accent3">
                    <a:lumMod val="25000"/>
                  </a:schemeClr>
                </a:solidFill>
                <a:latin typeface="Abadi" panose="020B0604020104020204" pitchFamily="34" charset="0"/>
              </a:rPr>
              <a:t>We find that all of them are similar in accuracy to predict whether the launches can succeed or fail.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2143C16-8EDD-CE21-34A5-370B986BCC5D}"/>
              </a:ext>
            </a:extLst>
          </p:cNvPr>
          <p:cNvPicPr>
            <a:picLocks noChangeAspect="1"/>
          </p:cNvPicPr>
          <p:nvPr/>
        </p:nvPicPr>
        <p:blipFill>
          <a:blip r:embed="rId4"/>
          <a:stretch>
            <a:fillRect/>
          </a:stretch>
        </p:blipFill>
        <p:spPr>
          <a:xfrm>
            <a:off x="366712" y="1820545"/>
            <a:ext cx="11458575" cy="2343150"/>
          </a:xfrm>
          <a:prstGeom prst="rect">
            <a:avLst/>
          </a:prstGeom>
        </p:spPr>
      </p:pic>
      <p:sp>
        <p:nvSpPr>
          <p:cNvPr id="7" name="Rectangle 6">
            <a:extLst>
              <a:ext uri="{FF2B5EF4-FFF2-40B4-BE49-F238E27FC236}">
                <a16:creationId xmlns:a16="http://schemas.microsoft.com/office/drawing/2014/main" id="{FFA916C1-4BDD-B111-69B4-F34D8CF192DA}"/>
              </a:ext>
            </a:extLst>
          </p:cNvPr>
          <p:cNvSpPr/>
          <p:nvPr/>
        </p:nvSpPr>
        <p:spPr>
          <a:xfrm>
            <a:off x="1188720" y="1656080"/>
            <a:ext cx="2946400" cy="27635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2">
            <a:extLst>
              <a:ext uri="{FF2B5EF4-FFF2-40B4-BE49-F238E27FC236}">
                <a16:creationId xmlns:a16="http://schemas.microsoft.com/office/drawing/2014/main" id="{7226602D-FA7E-8E76-ED52-A55B0A5A35E1}"/>
              </a:ext>
            </a:extLst>
          </p:cNvPr>
          <p:cNvSpPr txBox="1">
            <a:spLocks/>
          </p:cNvSpPr>
          <p:nvPr/>
        </p:nvSpPr>
        <p:spPr>
          <a:xfrm>
            <a:off x="841125" y="4584065"/>
            <a:ext cx="9776075" cy="861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SG" sz="2000" dirty="0">
                <a:solidFill>
                  <a:schemeClr val="tx1"/>
                </a:solidFill>
              </a:rPr>
              <a:t>Site launches at VAFB SLC 4E and KSC LC 39A were rarely/not used for the first few launches until Flight Number 20 onwards. As the Flight Number goes up, the number of successes increase. The ratio of Failures to Successes are better for VAFB SLC 4E and KSC LC 39A compared to CCSFS SLC 40 launch site. However, the usage of CCSFS SLC is consistent throughout all the Flight Numbers except around Flight Numbers 25 to 40, where majority of the launches are at KSC LC 39A")</a:t>
            </a:r>
            <a:endParaRPr lang="en-US" sz="2000" dirty="0">
              <a:solidFill>
                <a:schemeClr val="tx1"/>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05D6D1F-B2A5-0062-2269-A41530A715D4}"/>
              </a:ext>
            </a:extLst>
          </p:cNvPr>
          <p:cNvPicPr>
            <a:picLocks noChangeAspect="1"/>
          </p:cNvPicPr>
          <p:nvPr/>
        </p:nvPicPr>
        <p:blipFill>
          <a:blip r:embed="rId3"/>
          <a:stretch>
            <a:fillRect/>
          </a:stretch>
        </p:blipFill>
        <p:spPr>
          <a:xfrm>
            <a:off x="409575" y="1590992"/>
            <a:ext cx="11372850" cy="2314575"/>
          </a:xfrm>
          <a:prstGeom prst="rect">
            <a:avLst/>
          </a:prstGeom>
        </p:spPr>
      </p:pic>
      <p:sp>
        <p:nvSpPr>
          <p:cNvPr id="7" name="Rectangle 6">
            <a:extLst>
              <a:ext uri="{FF2B5EF4-FFF2-40B4-BE49-F238E27FC236}">
                <a16:creationId xmlns:a16="http://schemas.microsoft.com/office/drawing/2014/main" id="{DFD379D4-3CAC-46AF-9122-A8E86738334C}"/>
              </a:ext>
            </a:extLst>
          </p:cNvPr>
          <p:cNvSpPr/>
          <p:nvPr/>
        </p:nvSpPr>
        <p:spPr>
          <a:xfrm>
            <a:off x="7254240" y="1366519"/>
            <a:ext cx="4031371" cy="27635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2">
            <a:extLst>
              <a:ext uri="{FF2B5EF4-FFF2-40B4-BE49-F238E27FC236}">
                <a16:creationId xmlns:a16="http://schemas.microsoft.com/office/drawing/2014/main" id="{7316FCEB-335B-2D4B-15F7-FFE38B783B1B}"/>
              </a:ext>
            </a:extLst>
          </p:cNvPr>
          <p:cNvSpPr txBox="1">
            <a:spLocks/>
          </p:cNvSpPr>
          <p:nvPr/>
        </p:nvSpPr>
        <p:spPr>
          <a:xfrm>
            <a:off x="841125" y="4584065"/>
            <a:ext cx="9776075" cy="861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rPr>
              <a:t>P</a:t>
            </a:r>
            <a:r>
              <a:rPr lang="en-SG" sz="2000" dirty="0" err="1">
                <a:solidFill>
                  <a:schemeClr val="tx1"/>
                </a:solidFill>
              </a:rPr>
              <a:t>ayloads</a:t>
            </a:r>
            <a:r>
              <a:rPr lang="en-SG" sz="2000" dirty="0">
                <a:solidFill>
                  <a:schemeClr val="tx1"/>
                </a:solidFill>
              </a:rPr>
              <a:t> greater than 10,000kg were the most successful across all launch sites.</a:t>
            </a:r>
          </a:p>
          <a:p>
            <a:pPr>
              <a:lnSpc>
                <a:spcPct val="100000"/>
              </a:lnSpc>
              <a:spcBef>
                <a:spcPts val="1400"/>
              </a:spcBef>
            </a:pPr>
            <a:r>
              <a:rPr lang="en-SG" sz="2000" dirty="0">
                <a:solidFill>
                  <a:schemeClr val="tx1"/>
                </a:solidFill>
              </a:rPr>
              <a:t>CCSFS SLC 40 carried the greatest variance of payloads. </a:t>
            </a:r>
            <a:endParaRPr lang="en-US" sz="2000" dirty="0">
              <a:solidFill>
                <a:schemeClr val="tx1"/>
              </a:solidFill>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5717EC5-8786-68D0-8339-9EE2018102BB}"/>
              </a:ext>
            </a:extLst>
          </p:cNvPr>
          <p:cNvPicPr>
            <a:picLocks noChangeAspect="1"/>
          </p:cNvPicPr>
          <p:nvPr/>
        </p:nvPicPr>
        <p:blipFill>
          <a:blip r:embed="rId3"/>
          <a:stretch>
            <a:fillRect/>
          </a:stretch>
        </p:blipFill>
        <p:spPr>
          <a:xfrm>
            <a:off x="770011" y="1565275"/>
            <a:ext cx="6139320" cy="4612698"/>
          </a:xfrm>
          <a:prstGeom prst="rect">
            <a:avLst/>
          </a:prstGeom>
        </p:spPr>
      </p:pic>
      <p:sp>
        <p:nvSpPr>
          <p:cNvPr id="7" name="Content Placeholder 2">
            <a:extLst>
              <a:ext uri="{FF2B5EF4-FFF2-40B4-BE49-F238E27FC236}">
                <a16:creationId xmlns:a16="http://schemas.microsoft.com/office/drawing/2014/main" id="{A258EFF4-E287-FAE2-9943-CCEE500C56BA}"/>
              </a:ext>
            </a:extLst>
          </p:cNvPr>
          <p:cNvSpPr txBox="1">
            <a:spLocks/>
          </p:cNvSpPr>
          <p:nvPr/>
        </p:nvSpPr>
        <p:spPr>
          <a:xfrm>
            <a:off x="7305040" y="1607820"/>
            <a:ext cx="3180080" cy="861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SG" sz="2000" dirty="0">
                <a:solidFill>
                  <a:schemeClr val="tx1"/>
                </a:solidFill>
              </a:rPr>
              <a:t>Highest success rates are:</a:t>
            </a:r>
          </a:p>
          <a:p>
            <a:pPr lvl="1">
              <a:lnSpc>
                <a:spcPct val="100000"/>
              </a:lnSpc>
              <a:spcBef>
                <a:spcPts val="1400"/>
              </a:spcBef>
            </a:pPr>
            <a:r>
              <a:rPr lang="en-SG" sz="1600" dirty="0">
                <a:solidFill>
                  <a:schemeClr val="tx1"/>
                </a:solidFill>
              </a:rPr>
              <a:t>ES-L1</a:t>
            </a:r>
          </a:p>
          <a:p>
            <a:pPr lvl="1">
              <a:lnSpc>
                <a:spcPct val="100000"/>
              </a:lnSpc>
              <a:spcBef>
                <a:spcPts val="1400"/>
              </a:spcBef>
            </a:pPr>
            <a:r>
              <a:rPr lang="en-SG" sz="1600" dirty="0">
                <a:solidFill>
                  <a:schemeClr val="tx1"/>
                </a:solidFill>
              </a:rPr>
              <a:t>GEO</a:t>
            </a:r>
          </a:p>
          <a:p>
            <a:pPr lvl="1">
              <a:lnSpc>
                <a:spcPct val="100000"/>
              </a:lnSpc>
              <a:spcBef>
                <a:spcPts val="1400"/>
              </a:spcBef>
            </a:pPr>
            <a:r>
              <a:rPr lang="en-SG" sz="1600" dirty="0">
                <a:solidFill>
                  <a:schemeClr val="tx1"/>
                </a:solidFill>
              </a:rPr>
              <a:t>HEO</a:t>
            </a:r>
          </a:p>
          <a:p>
            <a:pPr lvl="1">
              <a:lnSpc>
                <a:spcPct val="100000"/>
              </a:lnSpc>
              <a:spcBef>
                <a:spcPts val="1400"/>
              </a:spcBef>
            </a:pPr>
            <a:r>
              <a:rPr lang="en-SG" sz="1600" dirty="0">
                <a:solidFill>
                  <a:schemeClr val="tx1"/>
                </a:solidFill>
              </a:rPr>
              <a:t>SSO </a:t>
            </a:r>
            <a:endParaRPr lang="en-US" sz="1600" dirty="0">
              <a:solidFill>
                <a:schemeClr val="tx1"/>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8EA925F-735E-D576-2266-4B5E4F71098F}"/>
              </a:ext>
            </a:extLst>
          </p:cNvPr>
          <p:cNvPicPr>
            <a:picLocks noChangeAspect="1"/>
          </p:cNvPicPr>
          <p:nvPr/>
        </p:nvPicPr>
        <p:blipFill>
          <a:blip r:embed="rId3"/>
          <a:stretch>
            <a:fillRect/>
          </a:stretch>
        </p:blipFill>
        <p:spPr>
          <a:xfrm>
            <a:off x="433387" y="1522730"/>
            <a:ext cx="11325225" cy="2247900"/>
          </a:xfrm>
          <a:prstGeom prst="rect">
            <a:avLst/>
          </a:prstGeom>
        </p:spPr>
      </p:pic>
      <p:sp>
        <p:nvSpPr>
          <p:cNvPr id="7" name="Content Placeholder 2">
            <a:extLst>
              <a:ext uri="{FF2B5EF4-FFF2-40B4-BE49-F238E27FC236}">
                <a16:creationId xmlns:a16="http://schemas.microsoft.com/office/drawing/2014/main" id="{F15B035E-C1BB-A4AD-FB3A-A52E6015C7C8}"/>
              </a:ext>
            </a:extLst>
          </p:cNvPr>
          <p:cNvSpPr txBox="1">
            <a:spLocks/>
          </p:cNvSpPr>
          <p:nvPr/>
        </p:nvSpPr>
        <p:spPr>
          <a:xfrm>
            <a:off x="770010" y="4318000"/>
            <a:ext cx="9034389" cy="1550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LEO Orbit, as flight number increases, success increases</a:t>
            </a:r>
          </a:p>
          <a:p>
            <a:pPr>
              <a:lnSpc>
                <a:spcPct val="100000"/>
              </a:lnSpc>
              <a:spcBef>
                <a:spcPts val="1400"/>
              </a:spcBef>
            </a:pPr>
            <a:r>
              <a:rPr lang="en-US" sz="2200" dirty="0">
                <a:solidFill>
                  <a:schemeClr val="accent3">
                    <a:lumMod val="25000"/>
                  </a:schemeClr>
                </a:solidFill>
                <a:latin typeface="Abadi" panose="020B0604020104020204" pitchFamily="34" charset="0"/>
              </a:rPr>
              <a:t>GTO orbit there is no direct relationship between flight number and success rate</a:t>
            </a:r>
          </a:p>
        </p:txBody>
      </p:sp>
      <p:sp>
        <p:nvSpPr>
          <p:cNvPr id="8" name="Rectangle 7">
            <a:extLst>
              <a:ext uri="{FF2B5EF4-FFF2-40B4-BE49-F238E27FC236}">
                <a16:creationId xmlns:a16="http://schemas.microsoft.com/office/drawing/2014/main" id="{E654E722-F086-19B6-EA77-DEF184A167F6}"/>
              </a:ext>
            </a:extLst>
          </p:cNvPr>
          <p:cNvSpPr/>
          <p:nvPr/>
        </p:nvSpPr>
        <p:spPr>
          <a:xfrm>
            <a:off x="1076960" y="1554480"/>
            <a:ext cx="7538720" cy="193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D2E83739-5521-2721-8E7A-263AF65B4F92}"/>
              </a:ext>
            </a:extLst>
          </p:cNvPr>
          <p:cNvSpPr/>
          <p:nvPr/>
        </p:nvSpPr>
        <p:spPr>
          <a:xfrm>
            <a:off x="1076960" y="2086031"/>
            <a:ext cx="7637812" cy="193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72000"/>
            <a:ext cx="8485749" cy="1296988"/>
          </a:xfrm>
          <a:prstGeom prst="rect">
            <a:avLst/>
          </a:prstGeom>
        </p:spPr>
        <p:txBody>
          <a:bodyPr>
            <a:normAutofit/>
          </a:bodyPr>
          <a:lstStyle/>
          <a:p>
            <a:r>
              <a:rPr lang="en-SG" sz="1600" dirty="0"/>
              <a:t>With heavy payloads the successful landing or positive landing rate are more for Polar, LEO and ISS.</a:t>
            </a:r>
          </a:p>
          <a:p>
            <a:r>
              <a:rPr lang="en-SG" sz="1600" dirty="0"/>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69B755-9F51-FFB6-D3D1-58789F9B2A3B}"/>
              </a:ext>
            </a:extLst>
          </p:cNvPr>
          <p:cNvPicPr>
            <a:picLocks noChangeAspect="1"/>
          </p:cNvPicPr>
          <p:nvPr/>
        </p:nvPicPr>
        <p:blipFill>
          <a:blip r:embed="rId3"/>
          <a:stretch>
            <a:fillRect/>
          </a:stretch>
        </p:blipFill>
        <p:spPr>
          <a:xfrm>
            <a:off x="433387" y="1619221"/>
            <a:ext cx="11325225" cy="2286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205D4EF-1D22-0609-3A4E-04BF9B28FAC6}"/>
              </a:ext>
            </a:extLst>
          </p:cNvPr>
          <p:cNvPicPr>
            <a:picLocks noChangeAspect="1"/>
          </p:cNvPicPr>
          <p:nvPr/>
        </p:nvPicPr>
        <p:blipFill>
          <a:blip r:embed="rId3"/>
          <a:stretch>
            <a:fillRect/>
          </a:stretch>
        </p:blipFill>
        <p:spPr>
          <a:xfrm>
            <a:off x="770011" y="1410970"/>
            <a:ext cx="6591056" cy="4972357"/>
          </a:xfrm>
          <a:prstGeom prst="rect">
            <a:avLst/>
          </a:prstGeom>
        </p:spPr>
      </p:pic>
      <p:sp>
        <p:nvSpPr>
          <p:cNvPr id="7" name="Content Placeholder 2">
            <a:extLst>
              <a:ext uri="{FF2B5EF4-FFF2-40B4-BE49-F238E27FC236}">
                <a16:creationId xmlns:a16="http://schemas.microsoft.com/office/drawing/2014/main" id="{151B0571-6078-8317-D434-35B3E2A8F65E}"/>
              </a:ext>
            </a:extLst>
          </p:cNvPr>
          <p:cNvSpPr txBox="1">
            <a:spLocks/>
          </p:cNvSpPr>
          <p:nvPr/>
        </p:nvSpPr>
        <p:spPr>
          <a:xfrm>
            <a:off x="7505732" y="1828800"/>
            <a:ext cx="3548348" cy="29260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600" dirty="0"/>
              <a:t>From 2013, the success rate increase, except for 2018 where there is a dip before it follows the general trend of increasing in 2019</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8400" y="1825625"/>
            <a:ext cx="42671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DISTINCT to only pick each instance of a Launch Site in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the table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9B92BB7-03FF-70BA-8310-C666C4F62E5D}"/>
              </a:ext>
            </a:extLst>
          </p:cNvPr>
          <p:cNvPicPr>
            <a:picLocks noChangeAspect="1"/>
          </p:cNvPicPr>
          <p:nvPr/>
        </p:nvPicPr>
        <p:blipFill>
          <a:blip r:embed="rId3"/>
          <a:stretch>
            <a:fillRect/>
          </a:stretch>
        </p:blipFill>
        <p:spPr>
          <a:xfrm>
            <a:off x="770011" y="1626234"/>
            <a:ext cx="5093229" cy="36671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3680" y="1825625"/>
            <a:ext cx="360429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WHERE to filter the results</a:t>
            </a:r>
          </a:p>
          <a:p>
            <a:pPr>
              <a:lnSpc>
                <a:spcPct val="100000"/>
              </a:lnSpc>
              <a:spcBef>
                <a:spcPts val="1400"/>
              </a:spcBef>
            </a:pPr>
            <a:r>
              <a:rPr lang="en-US" sz="2200" dirty="0">
                <a:solidFill>
                  <a:schemeClr val="accent3">
                    <a:lumMod val="25000"/>
                  </a:schemeClr>
                </a:solidFill>
                <a:latin typeface="Abadi" panose="020B0604020104020204" pitchFamily="34" charset="0"/>
              </a:rPr>
              <a:t>Use ‘LIKE’ for text comparison and ‘%’ as a placeholder to indicate any text character. Hence ‘CCA%’ means a string beginning specifically with ‘CCA’ followed by any other character</a:t>
            </a:r>
          </a:p>
          <a:p>
            <a:pPr>
              <a:lnSpc>
                <a:spcPct val="100000"/>
              </a:lnSpc>
              <a:spcBef>
                <a:spcPts val="1400"/>
              </a:spcBef>
            </a:pPr>
            <a:r>
              <a:rPr lang="en-US" sz="2200" dirty="0">
                <a:solidFill>
                  <a:schemeClr val="accent3">
                    <a:lumMod val="25000"/>
                  </a:schemeClr>
                </a:solidFill>
                <a:latin typeface="Abadi" panose="020B0604020104020204" pitchFamily="34" charset="0"/>
              </a:rPr>
              <a:t>Use LIMIT to only return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4F7681D-7BE8-5861-0A69-0AC1FAAEFBEC}"/>
              </a:ext>
            </a:extLst>
          </p:cNvPr>
          <p:cNvPicPr>
            <a:picLocks noChangeAspect="1"/>
          </p:cNvPicPr>
          <p:nvPr/>
        </p:nvPicPr>
        <p:blipFill>
          <a:blip r:embed="rId3"/>
          <a:stretch>
            <a:fillRect/>
          </a:stretch>
        </p:blipFill>
        <p:spPr>
          <a:xfrm>
            <a:off x="706837" y="1543426"/>
            <a:ext cx="6853299" cy="44821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7680" y="1825625"/>
            <a:ext cx="36779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SUM to aggregate all values under the column PAYLOAD_MASS__KG</a:t>
            </a:r>
          </a:p>
          <a:p>
            <a:pPr>
              <a:lnSpc>
                <a:spcPct val="100000"/>
              </a:lnSpc>
              <a:spcBef>
                <a:spcPts val="1400"/>
              </a:spcBef>
            </a:pPr>
            <a:r>
              <a:rPr lang="en-US" sz="2200" dirty="0">
                <a:solidFill>
                  <a:schemeClr val="accent3">
                    <a:lumMod val="25000"/>
                  </a:schemeClr>
                </a:solidFill>
                <a:latin typeface="Abadi" panose="020B0604020104020204" pitchFamily="34" charset="0"/>
              </a:rPr>
              <a:t>Use WHERE to specify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8EC36AA-AA39-9173-2DBC-1120A59971A1}"/>
              </a:ext>
            </a:extLst>
          </p:cNvPr>
          <p:cNvPicPr>
            <a:picLocks noChangeAspect="1"/>
          </p:cNvPicPr>
          <p:nvPr/>
        </p:nvPicPr>
        <p:blipFill>
          <a:blip r:embed="rId3"/>
          <a:stretch>
            <a:fillRect/>
          </a:stretch>
        </p:blipFill>
        <p:spPr>
          <a:xfrm>
            <a:off x="782320" y="1753234"/>
            <a:ext cx="5512025" cy="25952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72960" y="1825625"/>
            <a:ext cx="33426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AVG to aggregate and calculate mean of PAYLOAD_MASS__KG_</a:t>
            </a:r>
          </a:p>
          <a:p>
            <a:pPr>
              <a:lnSpc>
                <a:spcPct val="100000"/>
              </a:lnSpc>
              <a:spcBef>
                <a:spcPts val="1400"/>
              </a:spcBef>
            </a:pPr>
            <a:r>
              <a:rPr lang="en-US" sz="2200" dirty="0">
                <a:solidFill>
                  <a:schemeClr val="accent3">
                    <a:lumMod val="25000"/>
                  </a:schemeClr>
                </a:solidFill>
                <a:latin typeface="Abadi" panose="020B0604020104020204" pitchFamily="34" charset="0"/>
              </a:rPr>
              <a:t>Use WHERE to filter the result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3003BD7-257C-D9E5-E51C-9D0D4014ECE3}"/>
              </a:ext>
            </a:extLst>
          </p:cNvPr>
          <p:cNvPicPr>
            <a:picLocks noChangeAspect="1"/>
          </p:cNvPicPr>
          <p:nvPr/>
        </p:nvPicPr>
        <p:blipFill>
          <a:blip r:embed="rId3"/>
          <a:stretch>
            <a:fillRect/>
          </a:stretch>
        </p:blipFill>
        <p:spPr>
          <a:xfrm>
            <a:off x="770011" y="1825624"/>
            <a:ext cx="5349034" cy="260413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5932"/>
            <a:ext cx="10253589" cy="48434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Launches data collection through web GET requests from SpaceX V4 API</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Launches data collection through web scraping using BeautifulSoup4</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Launches data wrangling with Python Pandas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Launches Exploratory Data analysis with SQL, Pandas, Matplotlib / Seaborn</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 Sites analysis with Folium (Interactive Map)</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 Sites analysis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Falcon 9 Launch Prediction with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Classification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67600" y="1825625"/>
            <a:ext cx="321056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MIN( ) function to calculate the smallest value from the Date column</a:t>
            </a:r>
          </a:p>
          <a:p>
            <a:pPr>
              <a:lnSpc>
                <a:spcPct val="100000"/>
              </a:lnSpc>
              <a:spcBef>
                <a:spcPts val="1400"/>
              </a:spcBef>
            </a:pPr>
            <a:r>
              <a:rPr lang="en-US" sz="2200" dirty="0">
                <a:solidFill>
                  <a:schemeClr val="accent3">
                    <a:lumMod val="25000"/>
                  </a:schemeClr>
                </a:solidFill>
                <a:latin typeface="Abadi"/>
              </a:rPr>
              <a:t>Use WHERE to filter the result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4981576-3159-CF8F-545A-CA02B3CDE1F2}"/>
              </a:ext>
            </a:extLst>
          </p:cNvPr>
          <p:cNvPicPr>
            <a:picLocks noChangeAspect="1"/>
          </p:cNvPicPr>
          <p:nvPr/>
        </p:nvPicPr>
        <p:blipFill>
          <a:blip r:embed="rId3"/>
          <a:stretch>
            <a:fillRect/>
          </a:stretch>
        </p:blipFill>
        <p:spPr>
          <a:xfrm>
            <a:off x="770010" y="1699260"/>
            <a:ext cx="6323401" cy="25577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42480" y="1825625"/>
            <a:ext cx="33731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WHERE to filter result</a:t>
            </a:r>
          </a:p>
          <a:p>
            <a:pPr>
              <a:lnSpc>
                <a:spcPct val="100000"/>
              </a:lnSpc>
              <a:spcBef>
                <a:spcPts val="1400"/>
              </a:spcBef>
            </a:pPr>
            <a:r>
              <a:rPr lang="en-US" sz="2200" dirty="0">
                <a:solidFill>
                  <a:schemeClr val="accent3">
                    <a:lumMod val="25000"/>
                  </a:schemeClr>
                </a:solidFill>
                <a:latin typeface="Abadi"/>
              </a:rPr>
              <a:t>Use &gt; to indicate greater than</a:t>
            </a:r>
          </a:p>
          <a:p>
            <a:pPr>
              <a:lnSpc>
                <a:spcPct val="100000"/>
              </a:lnSpc>
              <a:spcBef>
                <a:spcPts val="1400"/>
              </a:spcBef>
            </a:pPr>
            <a:r>
              <a:rPr lang="en-US" sz="2200" dirty="0">
                <a:solidFill>
                  <a:schemeClr val="accent3">
                    <a:lumMod val="25000"/>
                  </a:schemeClr>
                </a:solidFill>
                <a:latin typeface="Abadi"/>
              </a:rPr>
              <a:t>Use AND to indicate condition1 and condition2 must both equate to TRUE</a:t>
            </a:r>
          </a:p>
          <a:p>
            <a:pPr>
              <a:lnSpc>
                <a:spcPct val="100000"/>
              </a:lnSpc>
              <a:spcBef>
                <a:spcPts val="1400"/>
              </a:spcBef>
            </a:pPr>
            <a:r>
              <a:rPr lang="en-US" sz="2200" dirty="0">
                <a:solidFill>
                  <a:schemeClr val="accent3">
                    <a:lumMod val="25000"/>
                  </a:schemeClr>
                </a:solidFill>
                <a:latin typeface="Abadi"/>
              </a:rPr>
              <a:t>&lt; to indicate smaller than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986DBC1-58E7-0B85-612E-ED0DFB0E5596}"/>
              </a:ext>
            </a:extLst>
          </p:cNvPr>
          <p:cNvPicPr>
            <a:picLocks noChangeAspect="1"/>
          </p:cNvPicPr>
          <p:nvPr/>
        </p:nvPicPr>
        <p:blipFill>
          <a:blip r:embed="rId3"/>
          <a:srcRect r="30453"/>
          <a:stretch/>
        </p:blipFill>
        <p:spPr>
          <a:xfrm>
            <a:off x="770011" y="1572925"/>
            <a:ext cx="6061815" cy="35883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18960" y="1825625"/>
            <a:ext cx="35966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COUNT( ) function to obtain the number of values in the column </a:t>
            </a:r>
            <a:r>
              <a:rPr lang="en-US" sz="2200" dirty="0" err="1">
                <a:solidFill>
                  <a:schemeClr val="accent3">
                    <a:lumMod val="25000"/>
                  </a:schemeClr>
                </a:solidFill>
                <a:latin typeface="Abadi" panose="020B0604020104020204" pitchFamily="34" charset="0"/>
              </a:rPr>
              <a:t>Landing_Outcome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GROUP BY to collapse/ group up all similar values into one row</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BC139C0-445E-3A9D-8676-05A5DC083B5A}"/>
              </a:ext>
            </a:extLst>
          </p:cNvPr>
          <p:cNvPicPr>
            <a:picLocks noChangeAspect="1"/>
          </p:cNvPicPr>
          <p:nvPr/>
        </p:nvPicPr>
        <p:blipFill>
          <a:blip r:embed="rId3"/>
          <a:stretch>
            <a:fillRect/>
          </a:stretch>
        </p:blipFill>
        <p:spPr>
          <a:xfrm>
            <a:off x="892810" y="1434306"/>
            <a:ext cx="3924300" cy="51339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14720" y="1825625"/>
            <a:ext cx="450087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WHERE to filter result</a:t>
            </a:r>
          </a:p>
          <a:p>
            <a:pPr>
              <a:lnSpc>
                <a:spcPct val="100000"/>
              </a:lnSpc>
              <a:spcBef>
                <a:spcPts val="1400"/>
              </a:spcBef>
            </a:pPr>
            <a:r>
              <a:rPr lang="en-US" sz="2200" dirty="0">
                <a:solidFill>
                  <a:schemeClr val="accent3">
                    <a:lumMod val="25000"/>
                  </a:schemeClr>
                </a:solidFill>
                <a:latin typeface="Abadi" panose="020B0604020104020204" pitchFamily="34" charset="0"/>
              </a:rPr>
              <a:t>For the equivalent condition, use </a:t>
            </a:r>
            <a:r>
              <a:rPr lang="en-US" sz="2200" dirty="0" err="1">
                <a:solidFill>
                  <a:schemeClr val="accent3">
                    <a:lumMod val="25000"/>
                  </a:schemeClr>
                </a:solidFill>
                <a:latin typeface="Abadi" panose="020B0604020104020204" pitchFamily="34" charset="0"/>
              </a:rPr>
              <a:t>parantheses</a:t>
            </a:r>
            <a:r>
              <a:rPr lang="en-US" sz="2200" dirty="0">
                <a:solidFill>
                  <a:schemeClr val="accent3">
                    <a:lumMod val="25000"/>
                  </a:schemeClr>
                </a:solidFill>
                <a:latin typeface="Abadi" panose="020B0604020104020204" pitchFamily="34" charset="0"/>
              </a:rPr>
              <a:t> on another SQL query for a subquery</a:t>
            </a:r>
          </a:p>
          <a:p>
            <a:pPr>
              <a:lnSpc>
                <a:spcPct val="100000"/>
              </a:lnSpc>
              <a:spcBef>
                <a:spcPts val="1400"/>
              </a:spcBef>
            </a:pPr>
            <a:r>
              <a:rPr lang="en-US" sz="2200" dirty="0">
                <a:solidFill>
                  <a:schemeClr val="accent3">
                    <a:lumMod val="25000"/>
                  </a:schemeClr>
                </a:solidFill>
                <a:latin typeface="Abadi" panose="020B0604020104020204" pitchFamily="34" charset="0"/>
              </a:rPr>
              <a:t>Use MAX( ) function to obtain the largest value in the column PAYLOAD_MASS__KG_</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51850EF-023F-5B3E-F39A-28EFADC5926A}"/>
              </a:ext>
            </a:extLst>
          </p:cNvPr>
          <p:cNvPicPr>
            <a:picLocks noChangeAspect="1"/>
          </p:cNvPicPr>
          <p:nvPr/>
        </p:nvPicPr>
        <p:blipFill>
          <a:blip r:embed="rId3"/>
          <a:stretch>
            <a:fillRect/>
          </a:stretch>
        </p:blipFill>
        <p:spPr>
          <a:xfrm>
            <a:off x="770011" y="1432560"/>
            <a:ext cx="3143951" cy="51717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1120" y="1825625"/>
            <a:ext cx="409447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CASE, WHEN, THEN to do series of IF ELSE condition to replace numerical Month as long word Month Name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C93E989-DE19-A1B2-217B-CF852DC652FD}"/>
              </a:ext>
            </a:extLst>
          </p:cNvPr>
          <p:cNvPicPr>
            <a:picLocks noChangeAspect="1"/>
          </p:cNvPicPr>
          <p:nvPr/>
        </p:nvPicPr>
        <p:blipFill>
          <a:blip r:embed="rId3"/>
          <a:stretch>
            <a:fillRect/>
          </a:stretch>
        </p:blipFill>
        <p:spPr>
          <a:xfrm>
            <a:off x="780171" y="1286669"/>
            <a:ext cx="4781550" cy="5429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8240" y="1825625"/>
            <a:ext cx="427735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COUNT ( ) function with AS to provide an alias on the aggregated value</a:t>
            </a:r>
          </a:p>
          <a:p>
            <a:pPr>
              <a:lnSpc>
                <a:spcPct val="100000"/>
              </a:lnSpc>
              <a:spcBef>
                <a:spcPts val="1400"/>
              </a:spcBef>
            </a:pPr>
            <a:r>
              <a:rPr lang="en-US" sz="2200" dirty="0">
                <a:solidFill>
                  <a:schemeClr val="accent3">
                    <a:lumMod val="25000"/>
                  </a:schemeClr>
                </a:solidFill>
                <a:latin typeface="Abadi"/>
              </a:rPr>
              <a:t>Use GROUP BY to group up each unique value of </a:t>
            </a:r>
            <a:r>
              <a:rPr lang="en-US" sz="2200" dirty="0" err="1">
                <a:solidFill>
                  <a:schemeClr val="accent3">
                    <a:lumMod val="25000"/>
                  </a:schemeClr>
                </a:solidFill>
                <a:latin typeface="Abadi"/>
              </a:rPr>
              <a:t>Landing_Outcome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Use ORDER BY with DESC to sort the result rows by given column (Count)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6C571C4-B72B-79F6-7ECB-9FC3834E8375}"/>
              </a:ext>
            </a:extLst>
          </p:cNvPr>
          <p:cNvPicPr>
            <a:picLocks noChangeAspect="1"/>
          </p:cNvPicPr>
          <p:nvPr/>
        </p:nvPicPr>
        <p:blipFill>
          <a:blip r:embed="rId3"/>
          <a:stretch>
            <a:fillRect/>
          </a:stretch>
        </p:blipFill>
        <p:spPr>
          <a:xfrm>
            <a:off x="852170" y="1556850"/>
            <a:ext cx="3924300" cy="47625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97005" y="1674235"/>
            <a:ext cx="364743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found on the coasts of United States</a:t>
            </a:r>
          </a:p>
          <a:p>
            <a:pPr>
              <a:lnSpc>
                <a:spcPct val="100000"/>
              </a:lnSpc>
              <a:spcBef>
                <a:spcPts val="1400"/>
              </a:spcBef>
            </a:pPr>
            <a:r>
              <a:rPr lang="en-US" sz="2200" dirty="0">
                <a:solidFill>
                  <a:schemeClr val="accent3">
                    <a:lumMod val="25000"/>
                  </a:schemeClr>
                </a:solidFill>
                <a:latin typeface="Abadi"/>
              </a:rPr>
              <a:t>We have 1 in the West coast of US near Santa Maria</a:t>
            </a:r>
          </a:p>
          <a:p>
            <a:pPr>
              <a:lnSpc>
                <a:spcPct val="100000"/>
              </a:lnSpc>
              <a:spcBef>
                <a:spcPts val="1400"/>
              </a:spcBef>
            </a:pPr>
            <a:r>
              <a:rPr lang="en-US" sz="2200" dirty="0">
                <a:solidFill>
                  <a:schemeClr val="accent3">
                    <a:lumMod val="25000"/>
                  </a:schemeClr>
                </a:solidFill>
                <a:latin typeface="Abadi"/>
              </a:rPr>
              <a:t>We have 3 in the East Coast near </a:t>
            </a:r>
            <a:r>
              <a:rPr lang="en-US" sz="2200" dirty="0" err="1">
                <a:solidFill>
                  <a:schemeClr val="accent3">
                    <a:lumMod val="25000"/>
                  </a:schemeClr>
                </a:solidFill>
                <a:latin typeface="Abadi"/>
              </a:rPr>
              <a:t>Meritt</a:t>
            </a:r>
            <a:r>
              <a:rPr lang="en-US" sz="2200" dirty="0">
                <a:solidFill>
                  <a:schemeClr val="accent3">
                    <a:lumMod val="25000"/>
                  </a:schemeClr>
                </a:solidFill>
                <a:latin typeface="Abadi"/>
              </a:rPr>
              <a:t> Island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on United States</a:t>
            </a:r>
          </a:p>
        </p:txBody>
      </p:sp>
      <p:pic>
        <p:nvPicPr>
          <p:cNvPr id="6" name="Picture 5">
            <a:extLst>
              <a:ext uri="{FF2B5EF4-FFF2-40B4-BE49-F238E27FC236}">
                <a16:creationId xmlns:a16="http://schemas.microsoft.com/office/drawing/2014/main" id="{93D79812-1421-5736-1C1A-677B39AD9FDF}"/>
              </a:ext>
            </a:extLst>
          </p:cNvPr>
          <p:cNvPicPr>
            <a:picLocks noChangeAspect="1"/>
          </p:cNvPicPr>
          <p:nvPr/>
        </p:nvPicPr>
        <p:blipFill>
          <a:blip r:embed="rId3"/>
          <a:stretch>
            <a:fillRect/>
          </a:stretch>
        </p:blipFill>
        <p:spPr>
          <a:xfrm>
            <a:off x="734028" y="1575377"/>
            <a:ext cx="7462978" cy="447929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825625"/>
            <a:ext cx="2481548"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We can see that at the CCAFS SLC-40 Launch Site, there is a greater number of failed launches compared to successful launches.</a:t>
            </a:r>
          </a:p>
          <a:p>
            <a:pPr>
              <a:lnSpc>
                <a:spcPct val="100000"/>
              </a:lnSpc>
              <a:spcBef>
                <a:spcPts val="1400"/>
              </a:spcBef>
            </a:pPr>
            <a:r>
              <a:rPr lang="en-US" sz="2200" dirty="0">
                <a:solidFill>
                  <a:schemeClr val="accent3">
                    <a:lumMod val="25000"/>
                  </a:schemeClr>
                </a:solidFill>
                <a:latin typeface="Abadi"/>
              </a:rPr>
              <a:t>Namely:</a:t>
            </a:r>
          </a:p>
          <a:p>
            <a:pPr lvl="1">
              <a:lnSpc>
                <a:spcPct val="100000"/>
              </a:lnSpc>
              <a:spcBef>
                <a:spcPts val="1400"/>
              </a:spcBef>
            </a:pPr>
            <a:r>
              <a:rPr lang="en-US" dirty="0">
                <a:solidFill>
                  <a:schemeClr val="accent3">
                    <a:lumMod val="25000"/>
                  </a:schemeClr>
                </a:solidFill>
                <a:latin typeface="Abadi"/>
              </a:rPr>
              <a:t>19 Fail</a:t>
            </a:r>
          </a:p>
          <a:p>
            <a:pPr lvl="1">
              <a:lnSpc>
                <a:spcPct val="100000"/>
              </a:lnSpc>
              <a:spcBef>
                <a:spcPts val="1400"/>
              </a:spcBef>
            </a:pPr>
            <a:r>
              <a:rPr lang="en-US" dirty="0">
                <a:solidFill>
                  <a:schemeClr val="accent3">
                    <a:lumMod val="25000"/>
                  </a:schemeClr>
                </a:solidFill>
                <a:latin typeface="Abadi"/>
              </a:rPr>
              <a:t>7 Success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Success Rates</a:t>
            </a:r>
          </a:p>
        </p:txBody>
      </p:sp>
      <p:pic>
        <p:nvPicPr>
          <p:cNvPr id="4" name="Picture 3">
            <a:extLst>
              <a:ext uri="{FF2B5EF4-FFF2-40B4-BE49-F238E27FC236}">
                <a16:creationId xmlns:a16="http://schemas.microsoft.com/office/drawing/2014/main" id="{D6B36CD7-52A5-93C7-ADCD-162B558B462C}"/>
              </a:ext>
            </a:extLst>
          </p:cNvPr>
          <p:cNvPicPr>
            <a:picLocks noChangeAspect="1"/>
          </p:cNvPicPr>
          <p:nvPr/>
        </p:nvPicPr>
        <p:blipFill>
          <a:blip r:embed="rId3"/>
          <a:stretch>
            <a:fillRect/>
          </a:stretch>
        </p:blipFill>
        <p:spPr>
          <a:xfrm>
            <a:off x="629920" y="1516106"/>
            <a:ext cx="7843520" cy="47252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94769" y="1690688"/>
            <a:ext cx="254031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there are 4 lines respectively for Coastline, Railway, Highway and City</a:t>
            </a:r>
          </a:p>
          <a:p>
            <a:pPr>
              <a:lnSpc>
                <a:spcPct val="100000"/>
              </a:lnSpc>
              <a:spcBef>
                <a:spcPts val="1400"/>
              </a:spcBef>
            </a:pPr>
            <a:r>
              <a:rPr lang="en-US" sz="2200" dirty="0">
                <a:solidFill>
                  <a:schemeClr val="accent3">
                    <a:lumMod val="25000"/>
                  </a:schemeClr>
                </a:solidFill>
                <a:latin typeface="Abadi"/>
              </a:rPr>
              <a:t>The distance from the City to the launch site is the furthest out of all of the landmarks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Geographical Landmarks</a:t>
            </a:r>
          </a:p>
        </p:txBody>
      </p:sp>
      <p:pic>
        <p:nvPicPr>
          <p:cNvPr id="7" name="Picture 6">
            <a:extLst>
              <a:ext uri="{FF2B5EF4-FFF2-40B4-BE49-F238E27FC236}">
                <a16:creationId xmlns:a16="http://schemas.microsoft.com/office/drawing/2014/main" id="{D08B1AE9-A544-7129-2140-1E9839F23E2B}"/>
              </a:ext>
            </a:extLst>
          </p:cNvPr>
          <p:cNvPicPr>
            <a:picLocks noChangeAspect="1"/>
          </p:cNvPicPr>
          <p:nvPr/>
        </p:nvPicPr>
        <p:blipFill>
          <a:blip r:embed="rId3"/>
          <a:stretch>
            <a:fillRect/>
          </a:stretch>
        </p:blipFill>
        <p:spPr>
          <a:xfrm>
            <a:off x="475589" y="1475798"/>
            <a:ext cx="8219180" cy="495141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pic>
        <p:nvPicPr>
          <p:cNvPr id="3" name="Picture 2">
            <a:extLst>
              <a:ext uri="{FF2B5EF4-FFF2-40B4-BE49-F238E27FC236}">
                <a16:creationId xmlns:a16="http://schemas.microsoft.com/office/drawing/2014/main" id="{6BF93ED3-0492-A80C-2C01-B25C7E3D0157}"/>
              </a:ext>
            </a:extLst>
          </p:cNvPr>
          <p:cNvPicPr>
            <a:picLocks noChangeAspect="1"/>
          </p:cNvPicPr>
          <p:nvPr/>
        </p:nvPicPr>
        <p:blipFill>
          <a:blip r:embed="rId3"/>
          <a:stretch>
            <a:fillRect/>
          </a:stretch>
        </p:blipFill>
        <p:spPr>
          <a:xfrm>
            <a:off x="828068" y="1572260"/>
            <a:ext cx="3651250" cy="2044700"/>
          </a:xfrm>
          <a:prstGeom prst="rect">
            <a:avLst/>
          </a:prstGeom>
        </p:spPr>
      </p:pic>
      <p:pic>
        <p:nvPicPr>
          <p:cNvPr id="7" name="Picture 6">
            <a:extLst>
              <a:ext uri="{FF2B5EF4-FFF2-40B4-BE49-F238E27FC236}">
                <a16:creationId xmlns:a16="http://schemas.microsoft.com/office/drawing/2014/main" id="{B7E24E19-7831-EA10-669B-6634D3BE968F}"/>
              </a:ext>
            </a:extLst>
          </p:cNvPr>
          <p:cNvPicPr>
            <a:picLocks noChangeAspect="1"/>
          </p:cNvPicPr>
          <p:nvPr/>
        </p:nvPicPr>
        <p:blipFill>
          <a:blip r:embed="rId4"/>
          <a:stretch>
            <a:fillRect/>
          </a:stretch>
        </p:blipFill>
        <p:spPr>
          <a:xfrm>
            <a:off x="828068" y="4101521"/>
            <a:ext cx="3651250" cy="2053828"/>
          </a:xfrm>
          <a:prstGeom prst="rect">
            <a:avLst/>
          </a:prstGeom>
        </p:spPr>
      </p:pic>
      <p:sp>
        <p:nvSpPr>
          <p:cNvPr id="8" name="Content Placeholder 2">
            <a:extLst>
              <a:ext uri="{FF2B5EF4-FFF2-40B4-BE49-F238E27FC236}">
                <a16:creationId xmlns:a16="http://schemas.microsoft.com/office/drawing/2014/main" id="{4796E039-B2E3-7E91-7B58-0210EDB0E301}"/>
              </a:ext>
            </a:extLst>
          </p:cNvPr>
          <p:cNvSpPr txBox="1">
            <a:spLocks/>
          </p:cNvSpPr>
          <p:nvPr/>
        </p:nvSpPr>
        <p:spPr>
          <a:xfrm>
            <a:off x="4836160" y="1475932"/>
            <a:ext cx="6187440" cy="48434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each. Much of this saving is because SpaceX can reuse the first stage. Therefore, if the first stage can be determined to land, we can determine the cost of a launch. This will be useful in business setting, for example when an alternate company wants to bid against SpaceX for a rocket launch.</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 if the Falcon 9 first stage will land successfully using historical data from Falcon 9 rocket launches advertised on its website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41360" y="1825625"/>
            <a:ext cx="282448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shows the percentage of each launch site based on their numerical count over total records</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When hovered over, you can see the Launch site, and the number count of success (class = 1)</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Launch Site</a:t>
            </a:r>
          </a:p>
        </p:txBody>
      </p:sp>
      <p:pic>
        <p:nvPicPr>
          <p:cNvPr id="10" name="Picture 9">
            <a:extLst>
              <a:ext uri="{FF2B5EF4-FFF2-40B4-BE49-F238E27FC236}">
                <a16:creationId xmlns:a16="http://schemas.microsoft.com/office/drawing/2014/main" id="{9BE7278B-A77D-500D-3407-3AEC3877D363}"/>
              </a:ext>
            </a:extLst>
          </p:cNvPr>
          <p:cNvPicPr>
            <a:picLocks noChangeAspect="1"/>
          </p:cNvPicPr>
          <p:nvPr/>
        </p:nvPicPr>
        <p:blipFill>
          <a:blip r:embed="rId3"/>
          <a:stretch>
            <a:fillRect/>
          </a:stretch>
        </p:blipFill>
        <p:spPr>
          <a:xfrm>
            <a:off x="468014" y="1577005"/>
            <a:ext cx="7773323" cy="416339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9280" y="1825625"/>
            <a:ext cx="307633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dropdown allows filtering of any specific Launch Site</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will then be updated to look at all records (class =0 or 1) filtered by the launch site</a:t>
            </a:r>
          </a:p>
          <a:p>
            <a:pPr>
              <a:lnSpc>
                <a:spcPct val="100000"/>
              </a:lnSpc>
              <a:spcBef>
                <a:spcPts val="1400"/>
              </a:spcBef>
            </a:pPr>
            <a:r>
              <a:rPr lang="en-US" sz="2200" dirty="0">
                <a:solidFill>
                  <a:schemeClr val="accent3">
                    <a:lumMod val="25000"/>
                  </a:schemeClr>
                </a:solidFill>
                <a:latin typeface="Abadi"/>
              </a:rPr>
              <a:t>We see here that CCAFS LC-40 has the highest percentage at 43.8%.</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 Launch Site</a:t>
            </a:r>
          </a:p>
        </p:txBody>
      </p:sp>
      <p:pic>
        <p:nvPicPr>
          <p:cNvPr id="4" name="Picture 3">
            <a:extLst>
              <a:ext uri="{FF2B5EF4-FFF2-40B4-BE49-F238E27FC236}">
                <a16:creationId xmlns:a16="http://schemas.microsoft.com/office/drawing/2014/main" id="{756E8A69-879A-D2FA-9DC0-99B3058DB62B}"/>
              </a:ext>
            </a:extLst>
          </p:cNvPr>
          <p:cNvPicPr>
            <a:picLocks noChangeAspect="1"/>
          </p:cNvPicPr>
          <p:nvPr/>
        </p:nvPicPr>
        <p:blipFill>
          <a:blip r:embed="rId3"/>
          <a:stretch>
            <a:fillRect/>
          </a:stretch>
        </p:blipFill>
        <p:spPr>
          <a:xfrm>
            <a:off x="510222" y="1496724"/>
            <a:ext cx="7477463" cy="40099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1F27E-F716-E142-E751-EF69C78FD856}"/>
              </a:ext>
            </a:extLst>
          </p:cNvPr>
          <p:cNvPicPr>
            <a:picLocks noChangeAspect="1"/>
          </p:cNvPicPr>
          <p:nvPr/>
        </p:nvPicPr>
        <p:blipFill>
          <a:blip r:embed="rId3"/>
          <a:stretch>
            <a:fillRect/>
          </a:stretch>
        </p:blipFill>
        <p:spPr>
          <a:xfrm>
            <a:off x="4724400" y="4603825"/>
            <a:ext cx="4218550" cy="182338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68539" y="1504699"/>
            <a:ext cx="371707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range slider allows a closer look by restricting the Payload Mass to the given min and max value</a:t>
            </a:r>
          </a:p>
          <a:p>
            <a:pPr>
              <a:lnSpc>
                <a:spcPct val="100000"/>
              </a:lnSpc>
              <a:spcBef>
                <a:spcPts val="1400"/>
              </a:spcBef>
            </a:pPr>
            <a:r>
              <a:rPr lang="en-US" sz="2200" dirty="0">
                <a:solidFill>
                  <a:schemeClr val="accent3">
                    <a:lumMod val="25000"/>
                  </a:schemeClr>
                </a:solidFill>
                <a:latin typeface="Abadi" panose="020B0604020104020204" pitchFamily="34" charset="0"/>
              </a:rPr>
              <a:t>From the screenshot, we can see that between 2k to 5k payload mass yield better success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Mass</a:t>
            </a:r>
          </a:p>
        </p:txBody>
      </p:sp>
      <p:pic>
        <p:nvPicPr>
          <p:cNvPr id="7" name="Picture 6">
            <a:extLst>
              <a:ext uri="{FF2B5EF4-FFF2-40B4-BE49-F238E27FC236}">
                <a16:creationId xmlns:a16="http://schemas.microsoft.com/office/drawing/2014/main" id="{E97C4D03-37A7-7EC6-4E53-EEA5F1F538A3}"/>
              </a:ext>
            </a:extLst>
          </p:cNvPr>
          <p:cNvPicPr>
            <a:picLocks noChangeAspect="1"/>
          </p:cNvPicPr>
          <p:nvPr/>
        </p:nvPicPr>
        <p:blipFill>
          <a:blip r:embed="rId4"/>
          <a:stretch>
            <a:fillRect/>
          </a:stretch>
        </p:blipFill>
        <p:spPr>
          <a:xfrm>
            <a:off x="266668" y="4603826"/>
            <a:ext cx="4298630" cy="1823385"/>
          </a:xfrm>
          <a:prstGeom prst="rect">
            <a:avLst/>
          </a:prstGeom>
        </p:spPr>
      </p:pic>
      <p:pic>
        <p:nvPicPr>
          <p:cNvPr id="9" name="Picture 8">
            <a:extLst>
              <a:ext uri="{FF2B5EF4-FFF2-40B4-BE49-F238E27FC236}">
                <a16:creationId xmlns:a16="http://schemas.microsoft.com/office/drawing/2014/main" id="{7A5A1023-F98E-7984-8194-B42C624AEACD}"/>
              </a:ext>
            </a:extLst>
          </p:cNvPr>
          <p:cNvPicPr>
            <a:picLocks noChangeAspect="1"/>
          </p:cNvPicPr>
          <p:nvPr/>
        </p:nvPicPr>
        <p:blipFill>
          <a:blip r:embed="rId5"/>
          <a:stretch>
            <a:fillRect/>
          </a:stretch>
        </p:blipFill>
        <p:spPr>
          <a:xfrm>
            <a:off x="201437" y="1504699"/>
            <a:ext cx="6890243" cy="29540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0153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models have similar accuracy except for Decision Tree at 0.8333</a:t>
            </a:r>
          </a:p>
          <a:p>
            <a:pPr>
              <a:lnSpc>
                <a:spcPct val="100000"/>
              </a:lnSpc>
              <a:spcBef>
                <a:spcPts val="1400"/>
              </a:spcBef>
            </a:pPr>
            <a:r>
              <a:rPr lang="en-US" sz="2200" dirty="0">
                <a:solidFill>
                  <a:schemeClr val="accent3">
                    <a:lumMod val="25000"/>
                  </a:schemeClr>
                </a:solidFill>
                <a:latin typeface="Abadi"/>
              </a:rPr>
              <a:t>This is with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with scoring=‘accuracy’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937C3DB-37DE-EF04-2ED7-CE69CA976646}"/>
              </a:ext>
            </a:extLst>
          </p:cNvPr>
          <p:cNvPicPr>
            <a:picLocks noChangeAspect="1"/>
          </p:cNvPicPr>
          <p:nvPr/>
        </p:nvPicPr>
        <p:blipFill>
          <a:blip r:embed="rId3"/>
          <a:stretch>
            <a:fillRect/>
          </a:stretch>
        </p:blipFill>
        <p:spPr>
          <a:xfrm>
            <a:off x="5554027" y="1480186"/>
            <a:ext cx="5534025" cy="4152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46836" y="2057400"/>
            <a:ext cx="4648443" cy="3811588"/>
          </a:xfrm>
          <a:prstGeom prst="rect">
            <a:avLst/>
          </a:prstGeom>
        </p:spPr>
        <p:txBody>
          <a:bodyPr>
            <a:normAutofit fontScale="70000" lnSpcReduction="20000"/>
          </a:bodyPr>
          <a:lstStyle/>
          <a:p>
            <a:pPr>
              <a:lnSpc>
                <a:spcPct val="100000"/>
              </a:lnSpc>
              <a:spcBef>
                <a:spcPts val="1400"/>
              </a:spcBef>
            </a:pPr>
            <a:r>
              <a:rPr lang="en-SG" sz="2200" dirty="0">
                <a:solidFill>
                  <a:schemeClr val="accent3">
                    <a:lumMod val="25000"/>
                  </a:schemeClr>
                </a:solidFill>
                <a:latin typeface="Abadi" panose="020B0604020104020204" pitchFamily="34" charset="0"/>
              </a:rPr>
              <a:t>Examining the confusion matrix, we see that the SVM can distinguish between the different classes. We see that it is similar to Logistic Regression with the same number of false positives.</a:t>
            </a:r>
          </a:p>
          <a:p>
            <a:pPr>
              <a:lnSpc>
                <a:spcPct val="100000"/>
              </a:lnSpc>
              <a:spcBef>
                <a:spcPts val="1400"/>
              </a:spcBef>
            </a:pPr>
            <a:endParaRPr lang="en-SG" sz="2200" dirty="0">
              <a:solidFill>
                <a:schemeClr val="accent3">
                  <a:lumMod val="25000"/>
                </a:schemeClr>
              </a:solidFill>
              <a:latin typeface="Abadi" panose="020B0604020104020204" pitchFamily="34" charset="0"/>
            </a:endParaRPr>
          </a:p>
          <a:p>
            <a:pPr>
              <a:lnSpc>
                <a:spcPct val="100000"/>
              </a:lnSpc>
              <a:spcBef>
                <a:spcPts val="1400"/>
              </a:spcBef>
            </a:pPr>
            <a:r>
              <a:rPr lang="en-SG" sz="2200" dirty="0">
                <a:solidFill>
                  <a:schemeClr val="accent3">
                    <a:lumMod val="25000"/>
                  </a:schemeClr>
                </a:solidFill>
                <a:latin typeface="Abadi" panose="020B0604020104020204" pitchFamily="34" charset="0"/>
              </a:rPr>
              <a:t>Overview:</a:t>
            </a:r>
          </a:p>
          <a:p>
            <a:pPr>
              <a:lnSpc>
                <a:spcPct val="100000"/>
              </a:lnSpc>
              <a:spcBef>
                <a:spcPts val="1400"/>
              </a:spcBef>
            </a:pPr>
            <a:endParaRPr lang="en-SG" sz="2200" dirty="0">
              <a:solidFill>
                <a:schemeClr val="accent3">
                  <a:lumMod val="25000"/>
                </a:schemeClr>
              </a:solidFill>
              <a:latin typeface="Abadi" panose="020B0604020104020204" pitchFamily="34" charset="0"/>
            </a:endParaRPr>
          </a:p>
          <a:p>
            <a:pPr>
              <a:lnSpc>
                <a:spcPct val="100000"/>
              </a:lnSpc>
              <a:spcBef>
                <a:spcPts val="1400"/>
              </a:spcBef>
            </a:pPr>
            <a:r>
              <a:rPr lang="en-SG" sz="2200" dirty="0">
                <a:solidFill>
                  <a:schemeClr val="accent3">
                    <a:lumMod val="25000"/>
                  </a:schemeClr>
                </a:solidFill>
                <a:latin typeface="Abadi" panose="020B0604020104020204" pitchFamily="34" charset="0"/>
              </a:rPr>
              <a:t>True Positive - 12 (True label is landed, Predicted labels is also landed)</a:t>
            </a:r>
          </a:p>
          <a:p>
            <a:pPr>
              <a:lnSpc>
                <a:spcPct val="100000"/>
              </a:lnSpc>
              <a:spcBef>
                <a:spcPts val="1400"/>
              </a:spcBef>
            </a:pPr>
            <a:endParaRPr lang="en-SG" sz="2200" dirty="0">
              <a:solidFill>
                <a:schemeClr val="accent3">
                  <a:lumMod val="25000"/>
                </a:schemeClr>
              </a:solidFill>
              <a:latin typeface="Abadi" panose="020B0604020104020204" pitchFamily="34" charset="0"/>
            </a:endParaRPr>
          </a:p>
          <a:p>
            <a:pPr>
              <a:lnSpc>
                <a:spcPct val="100000"/>
              </a:lnSpc>
              <a:spcBef>
                <a:spcPts val="1400"/>
              </a:spcBef>
            </a:pPr>
            <a:r>
              <a:rPr lang="en-SG" sz="2200" dirty="0">
                <a:solidFill>
                  <a:schemeClr val="accent3">
                    <a:lumMod val="25000"/>
                  </a:schemeClr>
                </a:solidFill>
                <a:latin typeface="Abadi" panose="020B0604020104020204" pitchFamily="34" charset="0"/>
              </a:rPr>
              <a:t>False Positives - 3 (True label is not landed, Predicted labels is landed)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2BB11C3-DAAB-30C6-299B-CC5EF8C9CBE4}"/>
              </a:ext>
            </a:extLst>
          </p:cNvPr>
          <p:cNvPicPr>
            <a:picLocks noChangeAspect="1"/>
          </p:cNvPicPr>
          <p:nvPr/>
        </p:nvPicPr>
        <p:blipFill>
          <a:blip r:embed="rId3"/>
          <a:stretch>
            <a:fillRect/>
          </a:stretch>
        </p:blipFill>
        <p:spPr>
          <a:xfrm>
            <a:off x="770011" y="1625023"/>
            <a:ext cx="5076825" cy="44005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selected prediction model is SVM which has a 0.83 accuracy score against our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We were able to determine the following features are </a:t>
            </a:r>
            <a:r>
              <a:rPr lang="en-US" sz="2200" dirty="0" err="1">
                <a:solidFill>
                  <a:schemeClr val="accent3">
                    <a:lumMod val="25000"/>
                  </a:schemeClr>
                </a:solidFill>
                <a:latin typeface="Abadi" panose="020B0604020104020204" pitchFamily="34" charset="0"/>
              </a:rPr>
              <a:t>dependant</a:t>
            </a:r>
            <a:r>
              <a:rPr lang="en-US" sz="2200" dirty="0">
                <a:solidFill>
                  <a:schemeClr val="accent3">
                    <a:lumMod val="25000"/>
                  </a:schemeClr>
                </a:solidFill>
                <a:latin typeface="Abadi" panose="020B0604020104020204" pitchFamily="34" charset="0"/>
              </a:rPr>
              <a:t> variables through EDA:</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Orbit</a:t>
            </a:r>
          </a:p>
          <a:p>
            <a:pPr>
              <a:lnSpc>
                <a:spcPct val="100000"/>
              </a:lnSpc>
              <a:spcBef>
                <a:spcPts val="1400"/>
              </a:spcBef>
            </a:pPr>
            <a:r>
              <a:rPr lang="en-US" sz="2200" dirty="0">
                <a:solidFill>
                  <a:schemeClr val="accent3">
                    <a:lumMod val="25000"/>
                  </a:schemeClr>
                </a:solidFill>
                <a:latin typeface="Abadi" panose="020B0604020104020204" pitchFamily="34" charset="0"/>
              </a:rPr>
              <a:t>We did not explore all the different relationships of the other dependent variables we used such as Reused, Block,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etc</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49613" y="1859522"/>
            <a:ext cx="493599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Correlation of Boolean and continuous variables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there are weak relation between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and Flights and Reused</a:t>
            </a:r>
          </a:p>
          <a:p>
            <a:pPr>
              <a:lnSpc>
                <a:spcPct val="100000"/>
              </a:lnSpc>
              <a:spcBef>
                <a:spcPts val="1400"/>
              </a:spcBef>
            </a:pPr>
            <a:r>
              <a:rPr lang="en-US" sz="2200" dirty="0">
                <a:solidFill>
                  <a:schemeClr val="accent3">
                    <a:lumMod val="25000"/>
                  </a:schemeClr>
                </a:solidFill>
                <a:latin typeface="Abadi" panose="020B0604020104020204" pitchFamily="34" charset="0"/>
              </a:rPr>
              <a:t>We see strong relationship for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and Flights.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321B60C0-50C9-C4B9-E11A-0D9F5B385924}"/>
              </a:ext>
            </a:extLst>
          </p:cNvPr>
          <p:cNvPicPr>
            <a:picLocks noChangeAspect="1"/>
          </p:cNvPicPr>
          <p:nvPr/>
        </p:nvPicPr>
        <p:blipFill>
          <a:blip r:embed="rId4"/>
          <a:stretch>
            <a:fillRect/>
          </a:stretch>
        </p:blipFill>
        <p:spPr>
          <a:xfrm>
            <a:off x="640797" y="1428750"/>
            <a:ext cx="5201593" cy="478211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3734"/>
            <a:ext cx="10515600" cy="206845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comes from a variety of sources, namely the SpaceX API and Wikipedia which stores a table of past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First, using the RESTful API of SpaceX, a GET request was made to the SpaceX API using the Python requests library. Upon successful status, a JSON text response was received. This was then parsed and normalized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These are all natively available through Python libraries.</a:t>
            </a:r>
          </a:p>
          <a:p>
            <a:pPr>
              <a:lnSpc>
                <a:spcPct val="100000"/>
              </a:lnSpc>
              <a:spcBef>
                <a:spcPts val="1400"/>
              </a:spcBef>
            </a:pPr>
            <a:r>
              <a:rPr lang="en-US" sz="2200" dirty="0">
                <a:solidFill>
                  <a:schemeClr val="accent3">
                    <a:lumMod val="25000"/>
                  </a:schemeClr>
                </a:solidFill>
                <a:latin typeface="Abadi" panose="020B0604020104020204" pitchFamily="34" charset="0"/>
              </a:rPr>
              <a:t>In terms of web scraping, a Wikipedia page titled “</a:t>
            </a:r>
            <a:r>
              <a:rPr lang="en-US" sz="2200" dirty="0">
                <a:solidFill>
                  <a:schemeClr val="accent3">
                    <a:lumMod val="25000"/>
                  </a:schemeClr>
                </a:solidFill>
                <a:latin typeface="Abadi" panose="020B0604020104020204" pitchFamily="34" charset="0"/>
                <a:hlinkClick r:id="rId4"/>
              </a:rPr>
              <a:t>List of Falcon 9 and Falcon Heavy launches</a:t>
            </a:r>
            <a:r>
              <a:rPr lang="en-US" sz="2200" dirty="0">
                <a:solidFill>
                  <a:schemeClr val="accent3">
                    <a:lumMod val="25000"/>
                  </a:schemeClr>
                </a:solidFill>
                <a:latin typeface="Abadi" panose="020B0604020104020204" pitchFamily="34" charset="0"/>
              </a:rPr>
              <a:t>” was selected as it has launch records stored in a HTML table. BeautifulSoup4 Python library is a package suitable to extract information from HTML files. The HTML text was thus parsed and preprocessed into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1960" y="5438500"/>
            <a:ext cx="7497295" cy="538164"/>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hlinkClick r:id="rId4"/>
              </a:rPr>
              <a:t>https://github.com/syriessw/DataScienceProjects/blob/main/FinalProjects/Capstone/SpaceX%20Falcon9%20Launches%20Prediction%20Part1.ipynb</a:t>
            </a:r>
            <a:endParaRPr lang="en-US" sz="2200" dirty="0">
              <a:solidFill>
                <a:schemeClr val="accent3">
                  <a:lumMod val="25000"/>
                </a:schemeClr>
              </a:solidFill>
              <a:latin typeface="Abadi"/>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FAF6B212-AF84-4447-5988-5642936210B9}"/>
              </a:ext>
            </a:extLst>
          </p:cNvPr>
          <p:cNvSpPr/>
          <p:nvPr/>
        </p:nvSpPr>
        <p:spPr>
          <a:xfrm>
            <a:off x="1035484" y="1982830"/>
            <a:ext cx="1495221" cy="1446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 requests module</a:t>
            </a:r>
            <a:endParaRPr lang="en-SG" dirty="0"/>
          </a:p>
        </p:txBody>
      </p:sp>
      <p:sp>
        <p:nvSpPr>
          <p:cNvPr id="7" name="Oval 6">
            <a:extLst>
              <a:ext uri="{FF2B5EF4-FFF2-40B4-BE49-F238E27FC236}">
                <a16:creationId xmlns:a16="http://schemas.microsoft.com/office/drawing/2014/main" id="{7ED31AE1-F090-605A-B162-FBC5A714A00A}"/>
              </a:ext>
            </a:extLst>
          </p:cNvPr>
          <p:cNvSpPr/>
          <p:nvPr/>
        </p:nvSpPr>
        <p:spPr>
          <a:xfrm>
            <a:off x="3741599" y="2165327"/>
            <a:ext cx="1150883" cy="108938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REST API</a:t>
            </a:r>
            <a:endParaRPr lang="en-SG" dirty="0"/>
          </a:p>
        </p:txBody>
      </p:sp>
      <p:cxnSp>
        <p:nvCxnSpPr>
          <p:cNvPr id="8" name="Straight Arrow Connector 7">
            <a:extLst>
              <a:ext uri="{FF2B5EF4-FFF2-40B4-BE49-F238E27FC236}">
                <a16:creationId xmlns:a16="http://schemas.microsoft.com/office/drawing/2014/main" id="{CE10396E-1E55-CC99-8089-BBC8324F2C6D}"/>
              </a:ext>
            </a:extLst>
          </p:cNvPr>
          <p:cNvCxnSpPr>
            <a:cxnSpLocks/>
            <a:stCxn id="2" idx="3"/>
            <a:endCxn id="7" idx="2"/>
          </p:cNvCxnSpPr>
          <p:nvPr/>
        </p:nvCxnSpPr>
        <p:spPr>
          <a:xfrm>
            <a:off x="2530705" y="2705915"/>
            <a:ext cx="1210894" cy="4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FA84CD-F4CC-4A1C-65DA-DB44AB18328B}"/>
              </a:ext>
            </a:extLst>
          </p:cNvPr>
          <p:cNvSpPr txBox="1"/>
          <p:nvPr/>
        </p:nvSpPr>
        <p:spPr>
          <a:xfrm>
            <a:off x="2530705" y="2117298"/>
            <a:ext cx="1495225" cy="376812"/>
          </a:xfrm>
          <a:prstGeom prst="rect">
            <a:avLst/>
          </a:prstGeom>
          <a:noFill/>
        </p:spPr>
        <p:txBody>
          <a:bodyPr wrap="square" rtlCol="0">
            <a:spAutoFit/>
          </a:bodyPr>
          <a:lstStyle/>
          <a:p>
            <a:r>
              <a:rPr lang="en-US" dirty="0"/>
              <a:t>GET request</a:t>
            </a:r>
            <a:endParaRPr lang="en-SG" dirty="0"/>
          </a:p>
        </p:txBody>
      </p:sp>
      <p:sp>
        <p:nvSpPr>
          <p:cNvPr id="14" name="TextBox 13">
            <a:extLst>
              <a:ext uri="{FF2B5EF4-FFF2-40B4-BE49-F238E27FC236}">
                <a16:creationId xmlns:a16="http://schemas.microsoft.com/office/drawing/2014/main" id="{7386EF56-A673-CAAF-8C9E-FC6824BA90AA}"/>
              </a:ext>
            </a:extLst>
          </p:cNvPr>
          <p:cNvSpPr txBox="1"/>
          <p:nvPr/>
        </p:nvSpPr>
        <p:spPr>
          <a:xfrm>
            <a:off x="4957880" y="1982830"/>
            <a:ext cx="1297816" cy="646331"/>
          </a:xfrm>
          <a:prstGeom prst="rect">
            <a:avLst/>
          </a:prstGeom>
          <a:noFill/>
        </p:spPr>
        <p:txBody>
          <a:bodyPr wrap="square" rtlCol="0">
            <a:spAutoFit/>
          </a:bodyPr>
          <a:lstStyle/>
          <a:p>
            <a:r>
              <a:rPr lang="en-US" dirty="0"/>
              <a:t>JSON response</a:t>
            </a:r>
            <a:endParaRPr lang="en-SG" dirty="0"/>
          </a:p>
        </p:txBody>
      </p:sp>
      <p:sp>
        <p:nvSpPr>
          <p:cNvPr id="19" name="TextBox 18">
            <a:extLst>
              <a:ext uri="{FF2B5EF4-FFF2-40B4-BE49-F238E27FC236}">
                <a16:creationId xmlns:a16="http://schemas.microsoft.com/office/drawing/2014/main" id="{92CED528-C6F4-F97F-34FB-A69B4E90A41E}"/>
              </a:ext>
            </a:extLst>
          </p:cNvPr>
          <p:cNvSpPr txBox="1"/>
          <p:nvPr/>
        </p:nvSpPr>
        <p:spPr>
          <a:xfrm>
            <a:off x="6751142" y="1257181"/>
            <a:ext cx="653662" cy="369332"/>
          </a:xfrm>
          <a:prstGeom prst="rect">
            <a:avLst/>
          </a:prstGeom>
          <a:noFill/>
        </p:spPr>
        <p:txBody>
          <a:bodyPr wrap="square" rtlCol="0">
            <a:spAutoFit/>
          </a:bodyPr>
          <a:lstStyle/>
          <a:p>
            <a:r>
              <a:rPr lang="en-US" dirty="0"/>
              <a:t>Yes</a:t>
            </a:r>
            <a:endParaRPr lang="en-SG" dirty="0"/>
          </a:p>
        </p:txBody>
      </p:sp>
      <p:sp>
        <p:nvSpPr>
          <p:cNvPr id="22" name="Rectangle: Rounded Corners 21">
            <a:extLst>
              <a:ext uri="{FF2B5EF4-FFF2-40B4-BE49-F238E27FC236}">
                <a16:creationId xmlns:a16="http://schemas.microsoft.com/office/drawing/2014/main" id="{662B34EA-9532-EE9F-A25F-6B0AE8940BE5}"/>
              </a:ext>
            </a:extLst>
          </p:cNvPr>
          <p:cNvSpPr/>
          <p:nvPr/>
        </p:nvSpPr>
        <p:spPr>
          <a:xfrm>
            <a:off x="6103376" y="2299539"/>
            <a:ext cx="1909001" cy="812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and normalize JSON text</a:t>
            </a:r>
            <a:endParaRPr lang="en-SG" dirty="0"/>
          </a:p>
        </p:txBody>
      </p:sp>
      <p:cxnSp>
        <p:nvCxnSpPr>
          <p:cNvPr id="28" name="Straight Arrow Connector 27">
            <a:extLst>
              <a:ext uri="{FF2B5EF4-FFF2-40B4-BE49-F238E27FC236}">
                <a16:creationId xmlns:a16="http://schemas.microsoft.com/office/drawing/2014/main" id="{39C23363-A2FD-F615-8744-433F7EBE109F}"/>
              </a:ext>
            </a:extLst>
          </p:cNvPr>
          <p:cNvCxnSpPr>
            <a:cxnSpLocks/>
            <a:stCxn id="7" idx="6"/>
            <a:endCxn id="22" idx="1"/>
          </p:cNvCxnSpPr>
          <p:nvPr/>
        </p:nvCxnSpPr>
        <p:spPr>
          <a:xfrm flipV="1">
            <a:off x="4892482" y="2705915"/>
            <a:ext cx="1210894" cy="4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DC294381-A1A6-A173-01AE-AD7BD733A384}"/>
              </a:ext>
            </a:extLst>
          </p:cNvPr>
          <p:cNvSpPr/>
          <p:nvPr/>
        </p:nvSpPr>
        <p:spPr>
          <a:xfrm>
            <a:off x="8925677" y="4016033"/>
            <a:ext cx="1826458" cy="783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features (columns)</a:t>
            </a:r>
            <a:endParaRPr lang="en-SG" dirty="0"/>
          </a:p>
        </p:txBody>
      </p:sp>
      <p:cxnSp>
        <p:nvCxnSpPr>
          <p:cNvPr id="36" name="Connector: Elbow 35">
            <a:extLst>
              <a:ext uri="{FF2B5EF4-FFF2-40B4-BE49-F238E27FC236}">
                <a16:creationId xmlns:a16="http://schemas.microsoft.com/office/drawing/2014/main" id="{EA66B4A9-C6A7-004F-55BF-34F40A69872B}"/>
              </a:ext>
            </a:extLst>
          </p:cNvPr>
          <p:cNvCxnSpPr>
            <a:cxnSpLocks/>
            <a:stCxn id="48" idx="0"/>
            <a:endCxn id="7" idx="0"/>
          </p:cNvCxnSpPr>
          <p:nvPr/>
        </p:nvCxnSpPr>
        <p:spPr>
          <a:xfrm rot="16200000" flipH="1" flipV="1">
            <a:off x="6939848" y="-733732"/>
            <a:ext cx="276251" cy="5521865"/>
          </a:xfrm>
          <a:prstGeom prst="bentConnector3">
            <a:avLst>
              <a:gd name="adj1" fmla="val -8275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Diamond 47">
            <a:extLst>
              <a:ext uri="{FF2B5EF4-FFF2-40B4-BE49-F238E27FC236}">
                <a16:creationId xmlns:a16="http://schemas.microsoft.com/office/drawing/2014/main" id="{B85D79F4-53BB-457A-AA84-D58B08D795B0}"/>
              </a:ext>
            </a:extLst>
          </p:cNvPr>
          <p:cNvSpPr/>
          <p:nvPr/>
        </p:nvSpPr>
        <p:spPr>
          <a:xfrm>
            <a:off x="9010458" y="1889076"/>
            <a:ext cx="1656896" cy="1641881"/>
          </a:xfrm>
          <a:prstGeom prst="diamond">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Are there still IDs in data?</a:t>
            </a:r>
            <a:endParaRPr lang="en-SG" sz="1400" dirty="0"/>
          </a:p>
        </p:txBody>
      </p:sp>
      <p:cxnSp>
        <p:nvCxnSpPr>
          <p:cNvPr id="49" name="Straight Arrow Connector 48">
            <a:extLst>
              <a:ext uri="{FF2B5EF4-FFF2-40B4-BE49-F238E27FC236}">
                <a16:creationId xmlns:a16="http://schemas.microsoft.com/office/drawing/2014/main" id="{E28D553A-ACFE-157D-F4AC-370229D30908}"/>
              </a:ext>
            </a:extLst>
          </p:cNvPr>
          <p:cNvCxnSpPr>
            <a:cxnSpLocks/>
            <a:stCxn id="22" idx="3"/>
            <a:endCxn id="48" idx="1"/>
          </p:cNvCxnSpPr>
          <p:nvPr/>
        </p:nvCxnSpPr>
        <p:spPr>
          <a:xfrm>
            <a:off x="8012377" y="2705915"/>
            <a:ext cx="998081" cy="4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F92976E5-F8C8-0050-5E2A-40E3E11AF821}"/>
              </a:ext>
            </a:extLst>
          </p:cNvPr>
          <p:cNvSpPr/>
          <p:nvPr/>
        </p:nvSpPr>
        <p:spPr>
          <a:xfrm>
            <a:off x="3979253" y="4024514"/>
            <a:ext cx="1826458" cy="783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Falcon9 launches</a:t>
            </a:r>
            <a:endParaRPr lang="en-SG" dirty="0"/>
          </a:p>
        </p:txBody>
      </p:sp>
      <p:cxnSp>
        <p:nvCxnSpPr>
          <p:cNvPr id="56" name="Straight Arrow Connector 55">
            <a:extLst>
              <a:ext uri="{FF2B5EF4-FFF2-40B4-BE49-F238E27FC236}">
                <a16:creationId xmlns:a16="http://schemas.microsoft.com/office/drawing/2014/main" id="{ED422932-F659-BFC1-361B-F368246C1AE1}"/>
              </a:ext>
            </a:extLst>
          </p:cNvPr>
          <p:cNvCxnSpPr>
            <a:cxnSpLocks/>
            <a:stCxn id="48" idx="2"/>
            <a:endCxn id="34" idx="0"/>
          </p:cNvCxnSpPr>
          <p:nvPr/>
        </p:nvCxnSpPr>
        <p:spPr>
          <a:xfrm>
            <a:off x="9838906" y="3530957"/>
            <a:ext cx="0" cy="4850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389CE67-B430-A3BA-C5E0-3560841A04F5}"/>
              </a:ext>
            </a:extLst>
          </p:cNvPr>
          <p:cNvSpPr/>
          <p:nvPr/>
        </p:nvSpPr>
        <p:spPr>
          <a:xfrm>
            <a:off x="6491575" y="4017989"/>
            <a:ext cx="1826458" cy="783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cleaned data </a:t>
            </a:r>
            <a:r>
              <a:rPr lang="en-US" dirty="0" err="1"/>
              <a:t>DataFrame</a:t>
            </a:r>
            <a:r>
              <a:rPr lang="en-US" dirty="0"/>
              <a:t> </a:t>
            </a:r>
            <a:endParaRPr lang="en-SG" dirty="0"/>
          </a:p>
        </p:txBody>
      </p:sp>
      <p:cxnSp>
        <p:nvCxnSpPr>
          <p:cNvPr id="60" name="Straight Arrow Connector 59">
            <a:extLst>
              <a:ext uri="{FF2B5EF4-FFF2-40B4-BE49-F238E27FC236}">
                <a16:creationId xmlns:a16="http://schemas.microsoft.com/office/drawing/2014/main" id="{8B66ED64-EC1E-8625-BC12-C8358CFCE66F}"/>
              </a:ext>
            </a:extLst>
          </p:cNvPr>
          <p:cNvCxnSpPr>
            <a:cxnSpLocks/>
            <a:stCxn id="34" idx="1"/>
            <a:endCxn id="59" idx="3"/>
          </p:cNvCxnSpPr>
          <p:nvPr/>
        </p:nvCxnSpPr>
        <p:spPr>
          <a:xfrm flipH="1">
            <a:off x="8318033" y="4407981"/>
            <a:ext cx="607644" cy="19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582C16-9255-36D7-A40E-F5DB7343B64D}"/>
              </a:ext>
            </a:extLst>
          </p:cNvPr>
          <p:cNvCxnSpPr>
            <a:cxnSpLocks/>
            <a:stCxn id="59" idx="1"/>
            <a:endCxn id="55" idx="3"/>
          </p:cNvCxnSpPr>
          <p:nvPr/>
        </p:nvCxnSpPr>
        <p:spPr>
          <a:xfrm flipH="1">
            <a:off x="5805711" y="4409937"/>
            <a:ext cx="685864" cy="65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324346" y="5108028"/>
            <a:ext cx="6440086" cy="1443324"/>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C223A138-702F-E00D-C867-87F1D6790EC7}"/>
              </a:ext>
            </a:extLst>
          </p:cNvPr>
          <p:cNvSpPr/>
          <p:nvPr/>
        </p:nvSpPr>
        <p:spPr>
          <a:xfrm>
            <a:off x="299861" y="1787454"/>
            <a:ext cx="1077106" cy="1089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Python requests module</a:t>
            </a:r>
            <a:endParaRPr lang="en-SG" sz="1400" dirty="0"/>
          </a:p>
        </p:txBody>
      </p:sp>
      <p:sp>
        <p:nvSpPr>
          <p:cNvPr id="7" name="TextBox 6">
            <a:extLst>
              <a:ext uri="{FF2B5EF4-FFF2-40B4-BE49-F238E27FC236}">
                <a16:creationId xmlns:a16="http://schemas.microsoft.com/office/drawing/2014/main" id="{499361A9-577C-9D2C-8993-4672E0A24DCF}"/>
              </a:ext>
            </a:extLst>
          </p:cNvPr>
          <p:cNvSpPr txBox="1"/>
          <p:nvPr/>
        </p:nvSpPr>
        <p:spPr>
          <a:xfrm>
            <a:off x="1228568" y="1464289"/>
            <a:ext cx="1132657" cy="307777"/>
          </a:xfrm>
          <a:prstGeom prst="rect">
            <a:avLst/>
          </a:prstGeom>
          <a:noFill/>
        </p:spPr>
        <p:txBody>
          <a:bodyPr wrap="square" rtlCol="0">
            <a:spAutoFit/>
          </a:bodyPr>
          <a:lstStyle/>
          <a:p>
            <a:r>
              <a:rPr lang="en-US" sz="1400" dirty="0"/>
              <a:t>GET request</a:t>
            </a:r>
            <a:endParaRPr lang="en-SG" sz="1400" dirty="0"/>
          </a:p>
        </p:txBody>
      </p:sp>
      <p:sp>
        <p:nvSpPr>
          <p:cNvPr id="8" name="Rectangle: Rounded Corners 7">
            <a:extLst>
              <a:ext uri="{FF2B5EF4-FFF2-40B4-BE49-F238E27FC236}">
                <a16:creationId xmlns:a16="http://schemas.microsoft.com/office/drawing/2014/main" id="{17B8C499-45B1-B03B-EF43-10CE22AF94D1}"/>
              </a:ext>
            </a:extLst>
          </p:cNvPr>
          <p:cNvSpPr/>
          <p:nvPr/>
        </p:nvSpPr>
        <p:spPr>
          <a:xfrm>
            <a:off x="3595727" y="1938216"/>
            <a:ext cx="1909001" cy="812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HTML content with BeautifulSoup4</a:t>
            </a:r>
            <a:endParaRPr lang="en-SG" sz="1400" dirty="0"/>
          </a:p>
        </p:txBody>
      </p:sp>
      <p:cxnSp>
        <p:nvCxnSpPr>
          <p:cNvPr id="9" name="Straight Arrow Connector 8">
            <a:extLst>
              <a:ext uri="{FF2B5EF4-FFF2-40B4-BE49-F238E27FC236}">
                <a16:creationId xmlns:a16="http://schemas.microsoft.com/office/drawing/2014/main" id="{4F8440F0-8A39-99F1-6A6A-4EA851C4FA92}"/>
              </a:ext>
            </a:extLst>
          </p:cNvPr>
          <p:cNvCxnSpPr>
            <a:cxnSpLocks/>
            <a:stCxn id="5" idx="3"/>
            <a:endCxn id="12" idx="2"/>
          </p:cNvCxnSpPr>
          <p:nvPr/>
        </p:nvCxnSpPr>
        <p:spPr>
          <a:xfrm>
            <a:off x="1376967" y="2332144"/>
            <a:ext cx="565872" cy="12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A002F19-905B-FBE4-1C3F-7487E813B901}"/>
              </a:ext>
            </a:extLst>
          </p:cNvPr>
          <p:cNvSpPr/>
          <p:nvPr/>
        </p:nvSpPr>
        <p:spPr>
          <a:xfrm>
            <a:off x="1942839" y="1799902"/>
            <a:ext cx="1150883" cy="108938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Wikipedia page</a:t>
            </a:r>
            <a:endParaRPr lang="en-SG" sz="1400" dirty="0"/>
          </a:p>
        </p:txBody>
      </p:sp>
      <p:cxnSp>
        <p:nvCxnSpPr>
          <p:cNvPr id="14" name="Straight Arrow Connector 13">
            <a:extLst>
              <a:ext uri="{FF2B5EF4-FFF2-40B4-BE49-F238E27FC236}">
                <a16:creationId xmlns:a16="http://schemas.microsoft.com/office/drawing/2014/main" id="{AF1E202A-D178-A099-DF97-91774AE35B4B}"/>
              </a:ext>
            </a:extLst>
          </p:cNvPr>
          <p:cNvCxnSpPr>
            <a:cxnSpLocks/>
            <a:stCxn id="12" idx="6"/>
            <a:endCxn id="8" idx="1"/>
          </p:cNvCxnSpPr>
          <p:nvPr/>
        </p:nvCxnSpPr>
        <p:spPr>
          <a:xfrm>
            <a:off x="3093722" y="2344592"/>
            <a:ext cx="50200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BBF2C0-01E0-0F0E-D5E5-28D091D741D2}"/>
              </a:ext>
            </a:extLst>
          </p:cNvPr>
          <p:cNvSpPr txBox="1"/>
          <p:nvPr/>
        </p:nvSpPr>
        <p:spPr>
          <a:xfrm>
            <a:off x="2957987" y="1494523"/>
            <a:ext cx="977051" cy="307777"/>
          </a:xfrm>
          <a:prstGeom prst="rect">
            <a:avLst/>
          </a:prstGeom>
          <a:noFill/>
        </p:spPr>
        <p:txBody>
          <a:bodyPr wrap="square" rtlCol="0">
            <a:spAutoFit/>
          </a:bodyPr>
          <a:lstStyle/>
          <a:p>
            <a:r>
              <a:rPr lang="en-US" sz="1400" dirty="0"/>
              <a:t>HTML text</a:t>
            </a:r>
            <a:endParaRPr lang="en-SG" sz="1400" dirty="0"/>
          </a:p>
        </p:txBody>
      </p:sp>
      <p:sp>
        <p:nvSpPr>
          <p:cNvPr id="20" name="Rectangle: Rounded Corners 19">
            <a:extLst>
              <a:ext uri="{FF2B5EF4-FFF2-40B4-BE49-F238E27FC236}">
                <a16:creationId xmlns:a16="http://schemas.microsoft.com/office/drawing/2014/main" id="{33D8687B-07B8-BB09-4D05-F1AEA9800B23}"/>
              </a:ext>
            </a:extLst>
          </p:cNvPr>
          <p:cNvSpPr/>
          <p:nvPr/>
        </p:nvSpPr>
        <p:spPr>
          <a:xfrm>
            <a:off x="6023553" y="1856611"/>
            <a:ext cx="2116138" cy="9510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findall</a:t>
            </a:r>
            <a:r>
              <a:rPr lang="en-US" sz="1400" dirty="0"/>
              <a:t>(‘table’) to find Table element</a:t>
            </a:r>
            <a:endParaRPr lang="en-SG" sz="1400" dirty="0"/>
          </a:p>
        </p:txBody>
      </p:sp>
      <p:cxnSp>
        <p:nvCxnSpPr>
          <p:cNvPr id="21" name="Straight Arrow Connector 20">
            <a:extLst>
              <a:ext uri="{FF2B5EF4-FFF2-40B4-BE49-F238E27FC236}">
                <a16:creationId xmlns:a16="http://schemas.microsoft.com/office/drawing/2014/main" id="{14CA86EF-2559-7FFA-1A3F-C32C1A92263C}"/>
              </a:ext>
            </a:extLst>
          </p:cNvPr>
          <p:cNvCxnSpPr>
            <a:cxnSpLocks/>
            <a:stCxn id="8" idx="3"/>
            <a:endCxn id="20" idx="1"/>
          </p:cNvCxnSpPr>
          <p:nvPr/>
        </p:nvCxnSpPr>
        <p:spPr>
          <a:xfrm flipV="1">
            <a:off x="5504728" y="2332144"/>
            <a:ext cx="518825" cy="12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9AFE1031-588F-66E0-9F4B-503F490A742C}"/>
              </a:ext>
            </a:extLst>
          </p:cNvPr>
          <p:cNvSpPr/>
          <p:nvPr/>
        </p:nvSpPr>
        <p:spPr>
          <a:xfrm>
            <a:off x="8574263" y="1856611"/>
            <a:ext cx="1674898" cy="9510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Identify relevant table (3</a:t>
            </a:r>
            <a:r>
              <a:rPr lang="en-US" sz="1400" baseline="30000" dirty="0"/>
              <a:t>rd</a:t>
            </a:r>
            <a:r>
              <a:rPr lang="en-US" sz="1400" dirty="0"/>
              <a:t> table)</a:t>
            </a:r>
            <a:endParaRPr lang="en-SG" sz="1400" dirty="0"/>
          </a:p>
        </p:txBody>
      </p:sp>
      <p:sp>
        <p:nvSpPr>
          <p:cNvPr id="25" name="Rectangle: Rounded Corners 24">
            <a:extLst>
              <a:ext uri="{FF2B5EF4-FFF2-40B4-BE49-F238E27FC236}">
                <a16:creationId xmlns:a16="http://schemas.microsoft.com/office/drawing/2014/main" id="{B30C6CBC-E8E0-12F3-4052-E3CBD656B4BD}"/>
              </a:ext>
            </a:extLst>
          </p:cNvPr>
          <p:cNvSpPr/>
          <p:nvPr/>
        </p:nvSpPr>
        <p:spPr>
          <a:xfrm>
            <a:off x="10007461" y="3429000"/>
            <a:ext cx="1761110" cy="11196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dictionary </a:t>
            </a:r>
            <a:r>
              <a:rPr lang="en-US" sz="1400" dirty="0" err="1"/>
              <a:t>launch_dict</a:t>
            </a:r>
            <a:r>
              <a:rPr lang="en-US" sz="1400" dirty="0"/>
              <a:t>, Key based on column names</a:t>
            </a:r>
            <a:endParaRPr lang="en-SG" sz="1400" dirty="0"/>
          </a:p>
        </p:txBody>
      </p:sp>
      <p:sp>
        <p:nvSpPr>
          <p:cNvPr id="26" name="Rectangle: Rounded Corners 25">
            <a:extLst>
              <a:ext uri="{FF2B5EF4-FFF2-40B4-BE49-F238E27FC236}">
                <a16:creationId xmlns:a16="http://schemas.microsoft.com/office/drawing/2014/main" id="{E9AC0949-73EB-BF80-BACD-B9AA3B2104DF}"/>
              </a:ext>
            </a:extLst>
          </p:cNvPr>
          <p:cNvSpPr/>
          <p:nvPr/>
        </p:nvSpPr>
        <p:spPr>
          <a:xfrm>
            <a:off x="6209756" y="3427402"/>
            <a:ext cx="1367692" cy="11196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Loop through ‘tr’ to find rows</a:t>
            </a:r>
            <a:endParaRPr lang="en-SG" sz="1400" dirty="0"/>
          </a:p>
        </p:txBody>
      </p:sp>
      <p:sp>
        <p:nvSpPr>
          <p:cNvPr id="27" name="Rectangle: Rounded Corners 26">
            <a:extLst>
              <a:ext uri="{FF2B5EF4-FFF2-40B4-BE49-F238E27FC236}">
                <a16:creationId xmlns:a16="http://schemas.microsoft.com/office/drawing/2014/main" id="{C3B59F58-FC80-9147-20F2-FCF72FFB91D4}"/>
              </a:ext>
            </a:extLst>
          </p:cNvPr>
          <p:cNvSpPr/>
          <p:nvPr/>
        </p:nvSpPr>
        <p:spPr>
          <a:xfrm>
            <a:off x="213267" y="3425351"/>
            <a:ext cx="1495221" cy="11196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Assign cell element to corresponding List</a:t>
            </a:r>
            <a:endParaRPr lang="en-SG" sz="1400" dirty="0"/>
          </a:p>
        </p:txBody>
      </p:sp>
      <p:sp>
        <p:nvSpPr>
          <p:cNvPr id="28" name="Rectangle: Rounded Corners 27">
            <a:extLst>
              <a:ext uri="{FF2B5EF4-FFF2-40B4-BE49-F238E27FC236}">
                <a16:creationId xmlns:a16="http://schemas.microsoft.com/office/drawing/2014/main" id="{17930B41-D49E-5F46-4523-6D3188D7D124}"/>
              </a:ext>
            </a:extLst>
          </p:cNvPr>
          <p:cNvSpPr/>
          <p:nvPr/>
        </p:nvSpPr>
        <p:spPr>
          <a:xfrm>
            <a:off x="2195471" y="3468824"/>
            <a:ext cx="1331524" cy="1039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Find all ‘td’ cell elements</a:t>
            </a:r>
            <a:endParaRPr lang="en-SG" sz="1400" dirty="0"/>
          </a:p>
        </p:txBody>
      </p:sp>
      <p:cxnSp>
        <p:nvCxnSpPr>
          <p:cNvPr id="35" name="Straight Arrow Connector 34">
            <a:extLst>
              <a:ext uri="{FF2B5EF4-FFF2-40B4-BE49-F238E27FC236}">
                <a16:creationId xmlns:a16="http://schemas.microsoft.com/office/drawing/2014/main" id="{42510C81-98A9-A0D3-E280-DBA2BB49F56D}"/>
              </a:ext>
            </a:extLst>
          </p:cNvPr>
          <p:cNvCxnSpPr>
            <a:cxnSpLocks/>
            <a:stCxn id="20" idx="3"/>
            <a:endCxn id="24" idx="1"/>
          </p:cNvCxnSpPr>
          <p:nvPr/>
        </p:nvCxnSpPr>
        <p:spPr>
          <a:xfrm>
            <a:off x="8139691" y="2332144"/>
            <a:ext cx="4345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8C968E-F169-A0D1-F631-1643D1DC853C}"/>
              </a:ext>
            </a:extLst>
          </p:cNvPr>
          <p:cNvCxnSpPr>
            <a:cxnSpLocks/>
            <a:stCxn id="24" idx="3"/>
            <a:endCxn id="101" idx="1"/>
          </p:cNvCxnSpPr>
          <p:nvPr/>
        </p:nvCxnSpPr>
        <p:spPr>
          <a:xfrm>
            <a:off x="10249161" y="2332144"/>
            <a:ext cx="2282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46CD43AC-470A-7D5C-C45D-8F57D119E462}"/>
              </a:ext>
            </a:extLst>
          </p:cNvPr>
          <p:cNvSpPr/>
          <p:nvPr/>
        </p:nvSpPr>
        <p:spPr>
          <a:xfrm>
            <a:off x="7970867" y="3425351"/>
            <a:ext cx="1716579" cy="11196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Loop through all ‘table’, ‘wiki </a:t>
            </a:r>
            <a:r>
              <a:rPr lang="en-US" sz="1400" dirty="0" err="1"/>
              <a:t>plainrow</a:t>
            </a:r>
            <a:r>
              <a:rPr lang="en-US" sz="1400" dirty="0"/>
              <a:t> headers collapsible’</a:t>
            </a:r>
            <a:endParaRPr lang="en-SG" sz="1400" dirty="0"/>
          </a:p>
        </p:txBody>
      </p:sp>
      <p:cxnSp>
        <p:nvCxnSpPr>
          <p:cNvPr id="45" name="Straight Arrow Connector 44">
            <a:extLst>
              <a:ext uri="{FF2B5EF4-FFF2-40B4-BE49-F238E27FC236}">
                <a16:creationId xmlns:a16="http://schemas.microsoft.com/office/drawing/2014/main" id="{B513854B-03B2-79B8-552B-F5015058D891}"/>
              </a:ext>
            </a:extLst>
          </p:cNvPr>
          <p:cNvCxnSpPr>
            <a:cxnSpLocks/>
            <a:stCxn id="25" idx="1"/>
            <a:endCxn id="44" idx="3"/>
          </p:cNvCxnSpPr>
          <p:nvPr/>
        </p:nvCxnSpPr>
        <p:spPr>
          <a:xfrm flipH="1" flipV="1">
            <a:off x="9687446" y="3985154"/>
            <a:ext cx="320015" cy="3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502C54-1878-C589-F5E5-AE2987CBB896}"/>
              </a:ext>
            </a:extLst>
          </p:cNvPr>
          <p:cNvCxnSpPr>
            <a:cxnSpLocks/>
            <a:stCxn id="44" idx="1"/>
            <a:endCxn id="26" idx="3"/>
          </p:cNvCxnSpPr>
          <p:nvPr/>
        </p:nvCxnSpPr>
        <p:spPr>
          <a:xfrm flipH="1">
            <a:off x="7577448" y="3985154"/>
            <a:ext cx="393419" cy="20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4" name="Diamond 53">
            <a:extLst>
              <a:ext uri="{FF2B5EF4-FFF2-40B4-BE49-F238E27FC236}">
                <a16:creationId xmlns:a16="http://schemas.microsoft.com/office/drawing/2014/main" id="{5C1E34D0-3D60-3BB5-EEAC-4F7766063502}"/>
              </a:ext>
            </a:extLst>
          </p:cNvPr>
          <p:cNvSpPr/>
          <p:nvPr/>
        </p:nvSpPr>
        <p:spPr>
          <a:xfrm>
            <a:off x="4076239" y="3251403"/>
            <a:ext cx="1761111" cy="1500164"/>
          </a:xfrm>
          <a:prstGeom prst="diamond">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Is first table heading a launch number?</a:t>
            </a:r>
            <a:endParaRPr lang="en-SG" sz="1400" dirty="0"/>
          </a:p>
        </p:txBody>
      </p:sp>
      <p:cxnSp>
        <p:nvCxnSpPr>
          <p:cNvPr id="55" name="Straight Arrow Connector 54">
            <a:extLst>
              <a:ext uri="{FF2B5EF4-FFF2-40B4-BE49-F238E27FC236}">
                <a16:creationId xmlns:a16="http://schemas.microsoft.com/office/drawing/2014/main" id="{36194ACF-E001-9B0A-331E-73D1488B8F70}"/>
              </a:ext>
            </a:extLst>
          </p:cNvPr>
          <p:cNvCxnSpPr>
            <a:cxnSpLocks/>
            <a:stCxn id="26" idx="1"/>
            <a:endCxn id="54" idx="3"/>
          </p:cNvCxnSpPr>
          <p:nvPr/>
        </p:nvCxnSpPr>
        <p:spPr>
          <a:xfrm flipH="1">
            <a:off x="5837350" y="3987205"/>
            <a:ext cx="372406" cy="142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3B5A49A-C76F-8AD9-DE2C-9FAC9C4E5C83}"/>
              </a:ext>
            </a:extLst>
          </p:cNvPr>
          <p:cNvCxnSpPr>
            <a:cxnSpLocks/>
            <a:stCxn id="54" idx="0"/>
            <a:endCxn id="44" idx="0"/>
          </p:cNvCxnSpPr>
          <p:nvPr/>
        </p:nvCxnSpPr>
        <p:spPr>
          <a:xfrm rot="16200000" flipH="1">
            <a:off x="6806002" y="1402196"/>
            <a:ext cx="173948" cy="3872362"/>
          </a:xfrm>
          <a:prstGeom prst="bentConnector3">
            <a:avLst>
              <a:gd name="adj1" fmla="val -131419"/>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70A63B6-E3ED-1E3E-F522-9033D75D338B}"/>
              </a:ext>
            </a:extLst>
          </p:cNvPr>
          <p:cNvSpPr txBox="1"/>
          <p:nvPr/>
        </p:nvSpPr>
        <p:spPr>
          <a:xfrm>
            <a:off x="5970849" y="2961905"/>
            <a:ext cx="653662" cy="307777"/>
          </a:xfrm>
          <a:prstGeom prst="rect">
            <a:avLst/>
          </a:prstGeom>
          <a:noFill/>
        </p:spPr>
        <p:txBody>
          <a:bodyPr wrap="square" rtlCol="0">
            <a:spAutoFit/>
          </a:bodyPr>
          <a:lstStyle/>
          <a:p>
            <a:r>
              <a:rPr lang="en-US" sz="1400" dirty="0"/>
              <a:t>Yes</a:t>
            </a:r>
            <a:endParaRPr lang="en-SG" sz="1400" dirty="0"/>
          </a:p>
        </p:txBody>
      </p:sp>
      <p:cxnSp>
        <p:nvCxnSpPr>
          <p:cNvPr id="64" name="Straight Arrow Connector 63">
            <a:extLst>
              <a:ext uri="{FF2B5EF4-FFF2-40B4-BE49-F238E27FC236}">
                <a16:creationId xmlns:a16="http://schemas.microsoft.com/office/drawing/2014/main" id="{EC047CC5-289C-8539-2CEF-BBE986A8ECD0}"/>
              </a:ext>
            </a:extLst>
          </p:cNvPr>
          <p:cNvCxnSpPr>
            <a:cxnSpLocks/>
            <a:stCxn id="54" idx="1"/>
            <a:endCxn id="28" idx="3"/>
          </p:cNvCxnSpPr>
          <p:nvPr/>
        </p:nvCxnSpPr>
        <p:spPr>
          <a:xfrm flipH="1" flipV="1">
            <a:off x="3526995" y="3988803"/>
            <a:ext cx="549244" cy="126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B873C79-DC8F-FC86-AB0D-C3BC8555A99E}"/>
              </a:ext>
            </a:extLst>
          </p:cNvPr>
          <p:cNvSpPr txBox="1"/>
          <p:nvPr/>
        </p:nvSpPr>
        <p:spPr>
          <a:xfrm>
            <a:off x="3716072" y="3584697"/>
            <a:ext cx="653662" cy="307777"/>
          </a:xfrm>
          <a:prstGeom prst="rect">
            <a:avLst/>
          </a:prstGeom>
          <a:noFill/>
        </p:spPr>
        <p:txBody>
          <a:bodyPr wrap="square" rtlCol="0">
            <a:spAutoFit/>
          </a:bodyPr>
          <a:lstStyle/>
          <a:p>
            <a:r>
              <a:rPr lang="en-US" sz="1400" dirty="0"/>
              <a:t>No</a:t>
            </a:r>
            <a:endParaRPr lang="en-SG" sz="1400" dirty="0"/>
          </a:p>
        </p:txBody>
      </p:sp>
      <p:cxnSp>
        <p:nvCxnSpPr>
          <p:cNvPr id="86" name="Straight Arrow Connector 85">
            <a:extLst>
              <a:ext uri="{FF2B5EF4-FFF2-40B4-BE49-F238E27FC236}">
                <a16:creationId xmlns:a16="http://schemas.microsoft.com/office/drawing/2014/main" id="{A37FA24D-2661-5E16-E0AD-441F84B1FCE9}"/>
              </a:ext>
            </a:extLst>
          </p:cNvPr>
          <p:cNvCxnSpPr>
            <a:cxnSpLocks/>
            <a:stCxn id="28" idx="1"/>
            <a:endCxn id="27" idx="3"/>
          </p:cNvCxnSpPr>
          <p:nvPr/>
        </p:nvCxnSpPr>
        <p:spPr>
          <a:xfrm flipH="1" flipV="1">
            <a:off x="1708488" y="3985154"/>
            <a:ext cx="486983" cy="3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93DAEB-A726-6B27-8A09-4A343DF25223}"/>
              </a:ext>
            </a:extLst>
          </p:cNvPr>
          <p:cNvSpPr/>
          <p:nvPr/>
        </p:nvSpPr>
        <p:spPr>
          <a:xfrm>
            <a:off x="213267" y="5061286"/>
            <a:ext cx="1495221" cy="11196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a:t>
            </a:r>
            <a:r>
              <a:rPr lang="en-US" sz="1400" dirty="0" err="1"/>
              <a:t>DataFrame</a:t>
            </a:r>
            <a:r>
              <a:rPr lang="en-US" sz="1400" dirty="0"/>
              <a:t> from </a:t>
            </a:r>
            <a:r>
              <a:rPr lang="en-US" sz="1400" dirty="0" err="1"/>
              <a:t>launch_dict</a:t>
            </a:r>
            <a:r>
              <a:rPr lang="en-US" sz="1400" dirty="0"/>
              <a:t> Dictionary </a:t>
            </a:r>
            <a:endParaRPr lang="en-SG" sz="1400" dirty="0"/>
          </a:p>
        </p:txBody>
      </p:sp>
      <p:sp>
        <p:nvSpPr>
          <p:cNvPr id="101" name="Rectangle: Rounded Corners 100">
            <a:extLst>
              <a:ext uri="{FF2B5EF4-FFF2-40B4-BE49-F238E27FC236}">
                <a16:creationId xmlns:a16="http://schemas.microsoft.com/office/drawing/2014/main" id="{E1895FAA-603A-B3D4-2BEE-4E9934CFA10B}"/>
              </a:ext>
            </a:extLst>
          </p:cNvPr>
          <p:cNvSpPr/>
          <p:nvPr/>
        </p:nvSpPr>
        <p:spPr>
          <a:xfrm>
            <a:off x="10477386" y="1856611"/>
            <a:ext cx="1674898" cy="9510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Loop through ‘</a:t>
            </a:r>
            <a:r>
              <a:rPr lang="en-US" sz="1400" dirty="0" err="1"/>
              <a:t>th</a:t>
            </a:r>
            <a:r>
              <a:rPr lang="en-US" sz="1400" dirty="0"/>
              <a:t>’ element for column names</a:t>
            </a:r>
            <a:endParaRPr lang="en-SG" sz="1400" dirty="0"/>
          </a:p>
        </p:txBody>
      </p:sp>
      <p:cxnSp>
        <p:nvCxnSpPr>
          <p:cNvPr id="106" name="Straight Arrow Connector 105">
            <a:extLst>
              <a:ext uri="{FF2B5EF4-FFF2-40B4-BE49-F238E27FC236}">
                <a16:creationId xmlns:a16="http://schemas.microsoft.com/office/drawing/2014/main" id="{5D3CF382-946F-6963-EFF5-F47BCE97CC18}"/>
              </a:ext>
            </a:extLst>
          </p:cNvPr>
          <p:cNvCxnSpPr>
            <a:cxnSpLocks/>
            <a:stCxn id="101" idx="2"/>
            <a:endCxn id="25" idx="0"/>
          </p:cNvCxnSpPr>
          <p:nvPr/>
        </p:nvCxnSpPr>
        <p:spPr>
          <a:xfrm flipH="1">
            <a:off x="10888016" y="2807677"/>
            <a:ext cx="426819" cy="621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25629B-7125-429A-D539-C423DE6CD70B}"/>
              </a:ext>
            </a:extLst>
          </p:cNvPr>
          <p:cNvCxnSpPr>
            <a:cxnSpLocks/>
            <a:stCxn id="27" idx="2"/>
            <a:endCxn id="90" idx="0"/>
          </p:cNvCxnSpPr>
          <p:nvPr/>
        </p:nvCxnSpPr>
        <p:spPr>
          <a:xfrm>
            <a:off x="960878" y="4544956"/>
            <a:ext cx="0" cy="5163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317</TotalTime>
  <Words>3117</Words>
  <Application>Microsoft Office PowerPoint</Application>
  <PresentationFormat>Widescreen</PresentationFormat>
  <Paragraphs>330</Paragraphs>
  <Slides>49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Ning</cp:lastModifiedBy>
  <cp:revision>203</cp:revision>
  <dcterms:created xsi:type="dcterms:W3CDTF">2021-04-29T18:58:34Z</dcterms:created>
  <dcterms:modified xsi:type="dcterms:W3CDTF">2024-09-24T07:44:26Z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